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4" r:id="rId2"/>
    <p:sldMasterId id="2147483696" r:id="rId3"/>
    <p:sldMasterId id="2147483708" r:id="rId4"/>
  </p:sldMasterIdLst>
  <p:handoutMasterIdLst>
    <p:handoutMasterId r:id="rId15"/>
  </p:handout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ß, Sandra" initials="CS" lastIdx="1" clrIdx="0">
    <p:extLst>
      <p:ext uri="{19B8F6BF-5375-455C-9EA6-DF929625EA0E}">
        <p15:presenceInfo xmlns:p15="http://schemas.microsoft.com/office/powerpoint/2012/main" userId="Clauß, 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3T17:16:01.25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BEAF-4017-4A4C-AB09-54FBCCE01AE7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AC95-90CB-4D96-AE16-D04CC7515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3600" y="0"/>
            <a:ext cx="36513" cy="719138"/>
          </a:xfrm>
          <a:prstGeom prst="rect">
            <a:avLst/>
          </a:prstGeom>
          <a:solidFill>
            <a:srgbClr val="98BF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6475" y="0"/>
            <a:ext cx="35988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300"/>
              </a:lnSpc>
              <a:defRPr/>
            </a:pPr>
            <a:r>
              <a:rPr lang="de-DE" sz="1000" b="1" dirty="0" smtClean="0">
                <a:latin typeface="Verdana" pitchFamily="84" charset="0"/>
              </a:rPr>
              <a:t>LVR-Dezernat</a:t>
            </a:r>
            <a:r>
              <a:rPr lang="de-DE" sz="1000" b="1" baseline="0" dirty="0" smtClean="0">
                <a:latin typeface="Verdana" pitchFamily="84" charset="0"/>
              </a:rPr>
              <a:t> Kinder, Jugend und Familie </a:t>
            </a:r>
          </a:p>
          <a:p>
            <a:pPr>
              <a:lnSpc>
                <a:spcPts val="1300"/>
              </a:lnSpc>
              <a:defRPr/>
            </a:pPr>
            <a:endParaRPr lang="de-DE" sz="1000" dirty="0">
              <a:solidFill>
                <a:srgbClr val="000000"/>
              </a:solidFill>
              <a:latin typeface="Verdana" pitchFamily="8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7200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6567488"/>
            <a:ext cx="9145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8" name="Picture 13" descr="LVR_100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7338"/>
            <a:ext cx="1439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475" y="1366838"/>
            <a:ext cx="7288213" cy="1420812"/>
          </a:xfrm>
        </p:spPr>
        <p:txBody>
          <a:bodyPr anchor="b"/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2878138"/>
            <a:ext cx="7288213" cy="3275012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AAC0-0F2D-4EA8-AC38-446ACCDC3F9C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167438"/>
            <a:ext cx="1102548" cy="3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7F99-1EF4-4953-BC74-1A04F9C493E1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99605B7-B919-4726-ACA5-B5941017E8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77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3825" y="1295400"/>
            <a:ext cx="1820863" cy="4983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6475" y="1295400"/>
            <a:ext cx="5314950" cy="498316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B1C8-2BF7-4F4E-A1E7-0C2F82189F91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F27F2A6-9CA3-4776-903D-710087E538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255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73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5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6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87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58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0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9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BC0D-B057-4C16-8778-39DD444207C2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1AA1A1E-726F-4687-90B2-9683CA3B56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67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8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97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642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6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3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43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372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63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678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9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2BF4-4B72-43D9-B35C-25D4B5DF6DBA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2845679-ECF3-4BFE-8BE3-A472157CF5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161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85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348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52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25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16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7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030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92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69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9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6475" y="2068513"/>
            <a:ext cx="3567113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5988" y="2068513"/>
            <a:ext cx="35687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8995-64C9-40C7-84B2-16F21FC743D5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6E15E79-A013-45AE-BAE2-27F716A70F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227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29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05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9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090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764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309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785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714487"/>
            <a:ext cx="4041775" cy="7858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8C38-4F7E-4728-B691-9EF6EBF1B4DE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6732A65-5D53-4B13-ACEE-5903ECCB51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20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A988-BC3D-4631-811A-9C274DF309E0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1EC5938-BD59-4378-A280-C17250ACBF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63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C862-7F02-4102-9DD3-093270AE2004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6ED4FE1-7893-4B14-9DFC-52A018EB6F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8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8313" cy="10001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054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7BC5-A980-43A8-B01E-F13D5E4F93A8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BA413EA-270B-452B-B264-81AAE919AE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959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A998-5B1E-488A-8870-EA92EB2FE6BE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912A368-34F0-44B1-B217-EC31540443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8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1295400"/>
            <a:ext cx="72882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75" y="2068513"/>
            <a:ext cx="72882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63600" y="0"/>
            <a:ext cx="36513" cy="719138"/>
          </a:xfrm>
          <a:prstGeom prst="rect">
            <a:avLst/>
          </a:prstGeom>
          <a:solidFill>
            <a:srgbClr val="98BF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7200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6567488"/>
            <a:ext cx="9145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2055" name="Picture 22" descr="LVR_100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7338"/>
            <a:ext cx="1439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553200"/>
            <a:ext cx="5038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7A8068E-266C-4696-95EF-05975134D9E8}" type="datetime1">
              <a:rPr lang="de-DE"/>
              <a:pPr>
                <a:defRPr/>
              </a:pPr>
              <a:t>15.03.2023</a:t>
            </a:fld>
            <a:endParaRPr 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553200"/>
            <a:ext cx="1905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/>
              <a:t>Folie </a:t>
            </a:r>
            <a:fld id="{6E722EE2-7FB9-4174-9F66-BE490BA8759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06475" y="0"/>
            <a:ext cx="35988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300"/>
              </a:lnSpc>
              <a:defRPr/>
            </a:pPr>
            <a:r>
              <a:rPr lang="de-DE" sz="1000" b="1" dirty="0" smtClean="0">
                <a:latin typeface="Verdana" pitchFamily="84" charset="0"/>
              </a:rPr>
              <a:t>LVR-Dezernat Kinder, Jugend und Familie</a:t>
            </a:r>
            <a:endParaRPr lang="de-DE" sz="1000" dirty="0">
              <a:latin typeface="Verdana" pitchFamily="84" charset="0"/>
            </a:endParaRPr>
          </a:p>
          <a:p>
            <a:pPr>
              <a:lnSpc>
                <a:spcPts val="1300"/>
              </a:lnSpc>
              <a:defRPr/>
            </a:pPr>
            <a:endParaRPr lang="de-DE" sz="1000" dirty="0">
              <a:solidFill>
                <a:srgbClr val="000000"/>
              </a:solidFill>
              <a:latin typeface="Verdana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2pPr>
      <a:lvl3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3pPr>
      <a:lvl4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4pPr>
      <a:lvl5pPr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5pPr>
      <a:lvl6pPr marL="4572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6pPr>
      <a:lvl7pPr marL="9144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7pPr>
      <a:lvl8pPr marL="1371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8pPr>
      <a:lvl9pPr marL="1828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9223-08B6-4F22-A703-F808758F6A06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F6A5-CDD4-41B0-808D-944958944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00B4-A575-473C-BFF4-D91B63527A9F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3E86-7EFB-46C4-9F56-323304E69A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595C-6986-47F9-80BE-59A13A3182A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BD98-5FF3-4EF0-979E-16D5DF0C03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7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8013" y="1628801"/>
            <a:ext cx="7921625" cy="394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4572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9144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13716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18288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>Beratung</a:t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> der </a:t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>Jugendamtsleitungen</a:t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/>
            </a:r>
            <a:b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79D"/>
                </a:solidFill>
                <a:effectLst/>
                <a:uLnTx/>
                <a:uFillTx/>
                <a:latin typeface="Verdana"/>
                <a:ea typeface="ヒラギノ角ゴ Pro W3"/>
              </a:rPr>
              <a:t>LJHA am 16.03.2023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1188" y="3429000"/>
          <a:ext cx="79184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-Foto" r:id="rId3" imgW="5714286" imgH="762106" progId="MSPhotoEd.3">
                  <p:embed/>
                </p:oleObj>
              </mc:Choice>
              <mc:Fallback>
                <p:oleObj name="Photo Editor-Foto" r:id="rId3" imgW="5714286" imgH="762106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9000"/>
                        <a:ext cx="791845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17585" y="6211019"/>
            <a:ext cx="2907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00579D"/>
                </a:solidFill>
                <a:latin typeface="+mj-lt"/>
              </a:rPr>
              <a:t>Sandra Clauß / Andreas Jung</a:t>
            </a:r>
            <a:endParaRPr lang="de-DE" sz="1100" b="1" dirty="0">
              <a:solidFill>
                <a:srgbClr val="00579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0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503" y="3270738"/>
            <a:ext cx="6602159" cy="351693"/>
          </a:xfrm>
        </p:spPr>
        <p:txBody>
          <a:bodyPr anchor="ctr"/>
          <a:lstStyle/>
          <a:p>
            <a:pPr algn="ctr"/>
            <a:r>
              <a:rPr lang="de-DE" sz="2400" dirty="0" smtClean="0"/>
              <a:t>Vielen Dank für Ihre Aufmerksamkeit!</a:t>
            </a:r>
            <a:endParaRPr lang="de-DE" sz="2400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400800" y="6553200"/>
            <a:ext cx="1905000" cy="287338"/>
          </a:xfrm>
        </p:spPr>
        <p:txBody>
          <a:bodyPr/>
          <a:lstStyle/>
          <a:p>
            <a:r>
              <a:rPr lang="de-DE" altLang="de-DE" dirty="0" smtClean="0"/>
              <a:t>Folie </a:t>
            </a:r>
            <a:fld id="{C1AA1A1E-726F-4687-90B2-9683CA3B5607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1006475" y="6553200"/>
            <a:ext cx="5038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0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877" y="1948386"/>
            <a:ext cx="3594249" cy="448522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" y="1109663"/>
            <a:ext cx="9143999" cy="7191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altLang="de-DE" sz="2400" dirty="0"/>
              <a:t>Das </a:t>
            </a:r>
            <a:r>
              <a:rPr lang="de-DE" altLang="de-DE" sz="2400" dirty="0" smtClean="0"/>
              <a:t>Landesjugendamt</a:t>
            </a:r>
            <a:br>
              <a:rPr lang="de-DE" altLang="de-DE" sz="2400" dirty="0" smtClean="0"/>
            </a:br>
            <a:r>
              <a:rPr lang="de-DE" altLang="de-DE" sz="2400" dirty="0" smtClean="0"/>
              <a:t>für </a:t>
            </a:r>
            <a:r>
              <a:rPr lang="de-DE" altLang="de-DE" sz="2400" dirty="0"/>
              <a:t>95 Jugendämter im Rheinland</a:t>
            </a:r>
            <a:endParaRPr lang="de-DE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5257" y="2364119"/>
            <a:ext cx="3656743" cy="365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5600" indent="-355600">
              <a:lnSpc>
                <a:spcPts val="2000"/>
              </a:lnSpc>
              <a:defRPr sz="1200" b="1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1pPr>
            <a:lvl2pPr marL="742950" indent="-285750">
              <a:lnSpc>
                <a:spcPts val="2000"/>
              </a:lnSpc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2pPr>
            <a:lvl3pPr marL="1143000" indent="-228600">
              <a:lnSpc>
                <a:spcPts val="2000"/>
              </a:lnSpc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3pPr>
            <a:lvl4pPr marL="1600200" indent="-228600">
              <a:lnSpc>
                <a:spcPts val="2000"/>
              </a:lnSpc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4pPr>
            <a:lvl5pPr marL="2057400" indent="-228600">
              <a:lnSpc>
                <a:spcPts val="2000"/>
              </a:lnSpc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579D"/>
              </a:buClr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20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altLang="de-DE" sz="2000" b="0" dirty="0" smtClean="0"/>
              <a:t>14 Jugendämter kreisfreier Städte</a:t>
            </a:r>
          </a:p>
          <a:p>
            <a:pPr marL="0" indent="0" eaLnBrk="1" hangingPunct="1">
              <a:lnSpc>
                <a:spcPct val="100000"/>
              </a:lnSpc>
            </a:pPr>
            <a:endParaRPr lang="de-DE" altLang="de-DE" sz="2000" b="0" dirty="0"/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altLang="de-DE" sz="2000" b="0" dirty="0" smtClean="0"/>
              <a:t>11 Kreisjugendämter/ </a:t>
            </a:r>
            <a:r>
              <a:rPr lang="de-DE" altLang="de-DE" sz="2000" b="0" dirty="0" err="1" smtClean="0"/>
              <a:t>StädteRegion</a:t>
            </a:r>
            <a:r>
              <a:rPr lang="de-DE" altLang="de-DE" sz="2000" b="0" dirty="0" smtClean="0"/>
              <a:t> Aachen</a:t>
            </a:r>
            <a:endParaRPr lang="de-DE" altLang="de-DE" sz="2000" b="0" dirty="0"/>
          </a:p>
          <a:p>
            <a:pPr marL="0" indent="0" eaLnBrk="1" hangingPunct="1">
              <a:lnSpc>
                <a:spcPct val="100000"/>
              </a:lnSpc>
            </a:pPr>
            <a:endParaRPr lang="de-DE" altLang="de-DE" sz="2000" b="0" dirty="0"/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de-DE" altLang="de-DE" sz="2000" b="0" dirty="0" smtClean="0"/>
              <a:t>70 Jugendämter von kreisangehörigen Städten und Gemeinden</a:t>
            </a:r>
            <a:endParaRPr lang="de-DE" altLang="de-DE" sz="2000" dirty="0">
              <a:solidFill>
                <a:srgbClr val="77950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endParaRPr lang="de-DE" altLang="de-DE" sz="1100" b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746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197" y="1096992"/>
            <a:ext cx="7288213" cy="516148"/>
          </a:xfrm>
        </p:spPr>
        <p:txBody>
          <a:bodyPr anchor="ctr"/>
          <a:lstStyle/>
          <a:p>
            <a:r>
              <a:rPr lang="de-DE" sz="2400" dirty="0" smtClean="0"/>
              <a:t>Situation in den örtlichen Jugendämtern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851197" y="1649333"/>
            <a:ext cx="7598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Aufwuchs und Mehrbedarf in der Jugendhilfe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SGB VIII-Reform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Schutzkonzepte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Verfahrenslotse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Vorbereitung Umstellung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…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Landeskinderschutzgesetz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Netzwerke Kinderschutz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Stelle Qualitätssicherung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Rechtsansprüche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KiTa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OGS/Ganztagsförderungsgesetz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Zuwanderung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…</a:t>
            </a:r>
          </a:p>
          <a:p>
            <a:pPr lvl="1"/>
            <a:endParaRPr lang="de-DE" sz="10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Themenvielfalt </a:t>
            </a:r>
            <a:r>
              <a:rPr lang="de-DE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und –</a:t>
            </a:r>
            <a:r>
              <a:rPr lang="de-DE" sz="1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verdichtung</a:t>
            </a:r>
            <a:r>
              <a:rPr lang="de-DE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 </a:t>
            </a:r>
            <a:endParaRPr lang="de-DE" sz="1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0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Corona + </a:t>
            </a: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Flut + Krieg gegen die Ukraine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rgbClr val="FF0000"/>
                </a:solidFill>
                <a:latin typeface="Verdana"/>
                <a:ea typeface="ヒラギノ角ゴ Pro W3"/>
                <a:cs typeface="+mj-cs"/>
              </a:rPr>
              <a:t>Fachkraftmangel/Demographischer Wandel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0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65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197" y="1096992"/>
            <a:ext cx="7288213" cy="516148"/>
          </a:xfrm>
        </p:spPr>
        <p:txBody>
          <a:bodyPr anchor="ctr"/>
          <a:lstStyle/>
          <a:p>
            <a:r>
              <a:rPr lang="de-DE" sz="2400" dirty="0" smtClean="0"/>
              <a:t>Situation auf Ebene JA-Leitung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768002" y="1846053"/>
            <a:ext cx="745460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Erhebliche </a:t>
            </a: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Fluktuation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0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2019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– 2022 Führungswechsel in ca. 1/3 der rheinischen JÄ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2022: </a:t>
            </a:r>
            <a:r>
              <a:rPr lang="de-DE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17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(!)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2023: </a:t>
            </a:r>
            <a:r>
              <a:rPr lang="de-DE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11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(bereits nachbesetzt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bzw. bekannt)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kürzere </a:t>
            </a:r>
            <a:r>
              <a:rPr lang="de-DE" sz="1600" kern="0" dirty="0">
                <a:latin typeface="Verdana"/>
                <a:ea typeface="ヒラギノ角ゴ Pro W3"/>
              </a:rPr>
              <a:t>„Verweildauer“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DE" sz="1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bisher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</a:rPr>
              <a:t>keine nachhaltige Datenerfassung und Auswertung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51197" y="4063041"/>
            <a:ext cx="7223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de-D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Erfassung und Fortschreibung einer</a:t>
            </a:r>
            <a:r>
              <a:rPr lang="de-DE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 „JAL-Datenbank“ </a:t>
            </a:r>
            <a:r>
              <a:rPr lang="de-D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mit Veränderungen ab </a:t>
            </a:r>
            <a:r>
              <a:rPr lang="de-DE" sz="16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2021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de-DE" sz="800" dirty="0"/>
          </a:p>
          <a:p>
            <a:pPr marL="342900" lvl="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de-DE" sz="16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Aktualisierung </a:t>
            </a:r>
            <a:r>
              <a:rPr lang="de-D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des </a:t>
            </a:r>
            <a:r>
              <a:rPr lang="de-DE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Rheinischen Jugendamtsverzeichnisses </a:t>
            </a:r>
            <a:r>
              <a:rPr lang="de-D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zur besseren Vernetzung der </a:t>
            </a:r>
            <a:r>
              <a:rPr lang="de-DE" sz="16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Jugendämter</a:t>
            </a:r>
          </a:p>
          <a:p>
            <a:pPr marL="342900" lvl="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de-DE" sz="800" kern="0" dirty="0">
              <a:solidFill>
                <a:srgbClr val="000000">
                  <a:lumMod val="75000"/>
                  <a:lumOff val="25000"/>
                </a:srgbClr>
              </a:solidFill>
              <a:latin typeface="Verdana"/>
              <a:ea typeface="ヒラギノ角ゴ Pro W3"/>
            </a:endParaRPr>
          </a:p>
          <a:p>
            <a:pPr marL="342900" lvl="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de-DE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Vorstellung der neuen JA-Leitungen im </a:t>
            </a:r>
            <a:r>
              <a:rPr lang="de-DE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ヒラギノ角ゴ Pro W3"/>
              </a:rPr>
              <a:t>Jugendhilfereport</a:t>
            </a:r>
            <a:endParaRPr lang="de-DE" sz="1600" b="1" kern="0" dirty="0">
              <a:solidFill>
                <a:srgbClr val="000000">
                  <a:lumMod val="75000"/>
                  <a:lumOff val="25000"/>
                </a:srgbClr>
              </a:solidFill>
              <a:latin typeface="Verdana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01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116654" y="1835972"/>
            <a:ext cx="556881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Persönliche Kontaktaufnahme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Kontakt untereinander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Die </a:t>
            </a:r>
            <a:r>
              <a:rPr lang="de-DE" sz="18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„Neuen“</a:t>
            </a: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: Informationen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5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Aufgaben/Unterstützungsangebote LVR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Gremien/Rollen/Beteiligungen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Kommunale Spitzenverbände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LAGÖF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MKJFGFI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BAG Landesjugendämter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…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Die </a:t>
            </a:r>
            <a:r>
              <a:rPr lang="de-DE" sz="18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„Erfahrenen“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Fortbildungen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…</a:t>
            </a:r>
            <a:endParaRPr lang="de-DE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51198" y="1252686"/>
            <a:ext cx="7288212" cy="3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2pPr>
            <a:lvl3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3pPr>
            <a:lvl4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4pPr>
            <a:lvl5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r>
              <a:rPr lang="de-DE" sz="2400" kern="0" dirty="0" smtClean="0"/>
              <a:t>Bedarf/Ideen</a:t>
            </a:r>
            <a:endParaRPr lang="de-DE" sz="2400" u="sng" kern="0" dirty="0"/>
          </a:p>
        </p:txBody>
      </p:sp>
    </p:spTree>
    <p:extLst>
      <p:ext uri="{BB962C8B-B14F-4D97-AF65-F5344CB8AC3E}">
        <p14:creationId xmlns:p14="http://schemas.microsoft.com/office/powerpoint/2010/main" val="1727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198" y="1100068"/>
            <a:ext cx="7288213" cy="516148"/>
          </a:xfrm>
        </p:spPr>
        <p:txBody>
          <a:bodyPr anchor="ctr"/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68003" y="1859331"/>
            <a:ext cx="76513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Die „Neuen“</a:t>
            </a:r>
          </a:p>
          <a:p>
            <a:endParaRPr lang="de-DE" sz="10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Online-Vernetzungstreffen </a:t>
            </a:r>
            <a:r>
              <a:rPr lang="de-DE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(jeweils vor NRW-JALTA)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17.02. + 03.03.2022: 	</a:t>
            </a: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27 </a:t>
            </a:r>
            <a:r>
              <a:rPr lang="de-DE" sz="1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JAL´s</a:t>
            </a:r>
            <a:endParaRPr lang="de-DE" sz="1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09.02.2023:</a:t>
            </a: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		7   </a:t>
            </a:r>
            <a:r>
              <a:rPr lang="de-DE" sz="16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JAL´s</a:t>
            </a:r>
            <a:endParaRPr lang="de-DE" sz="1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1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lvl="1"/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	</a:t>
            </a:r>
          </a:p>
          <a:p>
            <a:pPr lvl="1"/>
            <a:endParaRPr lang="de-DE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lvl="1"/>
            <a:endParaRPr lang="de-DE" sz="1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aktive Kontaktaufnahme durch LJA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zur Vereinbarung eines Kennenlerngesprächs (Clauß/Jung)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2022: 			</a:t>
            </a: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5 persönliche Gespräche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2023:			</a:t>
            </a: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 (bisher)</a:t>
            </a:r>
            <a:endParaRPr lang="de-DE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51198" y="1177831"/>
            <a:ext cx="7288212" cy="43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2pPr>
            <a:lvl3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3pPr>
            <a:lvl4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4pPr>
            <a:lvl5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r>
              <a:rPr lang="de-DE" sz="2400" kern="0" dirty="0" smtClean="0"/>
              <a:t>Umsetzung konkret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3806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68002" y="1758226"/>
            <a:ext cx="7798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Die „Erfahrenen“</a:t>
            </a:r>
          </a:p>
          <a:p>
            <a:endParaRPr lang="de-DE" sz="10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Feedback- und Beratungsgespräche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durch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LR 4,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FBL 42 + FBL 43</a:t>
            </a:r>
          </a:p>
          <a:p>
            <a:endParaRPr lang="de-DE" sz="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2021: 	11 Gespräche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2022: 	 4  Gespräche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2023:	 6  Gespräche</a:t>
            </a:r>
            <a:endParaRPr lang="de-DE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51198" y="1178918"/>
            <a:ext cx="7288212" cy="3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2pPr>
            <a:lvl3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3pPr>
            <a:lvl4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4pPr>
            <a:lvl5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r>
              <a:rPr lang="de-DE" sz="2400" kern="0" dirty="0" smtClean="0"/>
              <a:t>Umsetzung konkret</a:t>
            </a:r>
            <a:endParaRPr lang="de-DE" sz="2400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768002" y="3703671"/>
            <a:ext cx="7798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Gemeinsam</a:t>
            </a:r>
            <a:endParaRPr lang="de-DE" sz="20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endParaRPr lang="de-DE" sz="10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Teilnahme an JAL-Treffen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in Landkreisen bzw. sonstigen Zusammenschlüssen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Mentoring-</a:t>
            </a:r>
            <a:r>
              <a:rPr lang="de-DE" sz="1600" b="1" kern="0" dirty="0">
                <a:solidFill>
                  <a:srgbClr val="00B050"/>
                </a:solidFill>
                <a:latin typeface="Verdana"/>
                <a:ea typeface="ヒラギノ角ゴ Pro W3"/>
              </a:rPr>
              <a:t> </a:t>
            </a:r>
            <a:r>
              <a:rPr lang="de-DE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„</a:t>
            </a: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Vermittlung“</a:t>
            </a:r>
            <a:endParaRPr lang="de-DE" sz="1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2022: 	bisher 3</a:t>
            </a:r>
          </a:p>
          <a:p>
            <a:pPr lvl="1"/>
            <a:endParaRPr lang="de-DE" sz="8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Bedarfsermittlung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 und Entwicklung von </a:t>
            </a:r>
            <a:r>
              <a:rPr lang="de-DE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passgenauen Angeboten </a:t>
            </a:r>
            <a:r>
              <a:rPr lang="de-D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wie Führungsseminare und </a:t>
            </a:r>
            <a:r>
              <a:rPr lang="de-D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Vernetzungstreffen</a:t>
            </a:r>
            <a:endParaRPr lang="de-DE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51198" y="1178918"/>
            <a:ext cx="7288212" cy="3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2pPr>
            <a:lvl3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3pPr>
            <a:lvl4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4pPr>
            <a:lvl5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r>
              <a:rPr lang="de-DE" sz="2400" kern="0" dirty="0" smtClean="0"/>
              <a:t>LVR/LWL-Führungsseminar 2008</a:t>
            </a:r>
            <a:endParaRPr lang="de-DE" sz="2400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21" y="2940712"/>
            <a:ext cx="4235631" cy="31833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" y="1648327"/>
            <a:ext cx="4691174" cy="35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C1AA1A1E-726F-4687-90B2-9683CA3B5607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6475" y="6553200"/>
            <a:ext cx="5038725" cy="287338"/>
          </a:xfrm>
        </p:spPr>
        <p:txBody>
          <a:bodyPr/>
          <a:lstStyle/>
          <a:p>
            <a:pPr>
              <a:defRPr/>
            </a:pPr>
            <a:endParaRPr lang="de-DE" dirty="0" smtClean="0"/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51198" y="1178918"/>
            <a:ext cx="7288212" cy="3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2pPr>
            <a:lvl3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3pPr>
            <a:lvl4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4pPr>
            <a:lvl5pPr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5pPr>
            <a:lvl6pPr marL="4572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6pPr>
            <a:lvl7pPr marL="9144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7pPr>
            <a:lvl8pPr marL="13716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8pPr>
            <a:lvl9pPr marL="1828800" algn="l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579D"/>
                </a:solidFill>
                <a:latin typeface="Verdana" pitchFamily="84" charset="0"/>
                <a:ea typeface="ヒラギノ角ゴ Pro W3" pitchFamily="84" charset="-128"/>
              </a:defRPr>
            </a:lvl9pPr>
          </a:lstStyle>
          <a:p>
            <a:r>
              <a:rPr lang="de-DE" sz="2400" kern="0" dirty="0" smtClean="0"/>
              <a:t>Umsetzung konkret</a:t>
            </a:r>
            <a:endParaRPr lang="de-DE" sz="2400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764933" y="1699618"/>
            <a:ext cx="78614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kern="0" dirty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N</a:t>
            </a:r>
            <a:r>
              <a:rPr lang="de-DE" sz="20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euer TOP bei </a:t>
            </a:r>
            <a:r>
              <a:rPr lang="de-DE" sz="2000" b="1" kern="0" dirty="0" smtClean="0">
                <a:latin typeface="Verdana"/>
                <a:ea typeface="ヒラギノ角ゴ Pro W3"/>
                <a:cs typeface="+mj-cs"/>
              </a:rPr>
              <a:t>Rheinischer</a:t>
            </a:r>
            <a:r>
              <a:rPr lang="de-DE" sz="20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 JALTA</a:t>
            </a:r>
          </a:p>
          <a:p>
            <a:endParaRPr lang="de-DE" sz="1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Begrüßung und Vorstellung der „Neuen“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Name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Jugendamt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„Profession“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m</a:t>
            </a: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eine größte Herausforderung seit Amtsantritt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ヒラギノ角ゴ Pro W3"/>
                <a:cs typeface="+mj-cs"/>
              </a:rPr>
              <a:t>„Netzwerken“</a:t>
            </a:r>
          </a:p>
          <a:p>
            <a:endParaRPr lang="de-DE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ヒラギノ角ゴ Pro W3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NRW-JALTA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000" b="1" kern="0" dirty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latin typeface="Verdana"/>
                <a:ea typeface="ヒラギノ角ゴ Pro W3"/>
                <a:cs typeface="+mj-cs"/>
              </a:rPr>
              <a:t>Aktive Abfrage/Beteiligung aus den örtlichen JÄ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600" b="1" kern="0" dirty="0" smtClean="0">
                <a:latin typeface="Verdana"/>
                <a:ea typeface="ヒラギノ角ゴ Pro W3"/>
                <a:cs typeface="+mj-cs"/>
              </a:rPr>
              <a:t>Verabschiedung der „Erfahrenen“ </a:t>
            </a:r>
          </a:p>
          <a:p>
            <a:pPr lvl="1"/>
            <a:endParaRPr lang="de-DE" sz="1600" b="1" kern="0" dirty="0" smtClean="0">
              <a:solidFill>
                <a:srgbClr val="00B050"/>
              </a:solidFill>
              <a:latin typeface="Verdana"/>
              <a:ea typeface="ヒラギノ角ゴ Pro W3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kern="0" dirty="0" smtClean="0">
                <a:solidFill>
                  <a:srgbClr val="00B050"/>
                </a:solidFill>
                <a:latin typeface="Verdana"/>
                <a:ea typeface="ヒラギノ角ゴ Pro W3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äsentation Dezernat 4 - Starttext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Präsentation Dezernat 4 - Starttext" id="{8AC396DE-D589-4EAC-95CB-4994EAA42BEA}" vid="{5BBF3C8A-0040-425A-B638-5BF8FADDDB2B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Powerpoint-Präsentation Dezernat 4</Template>
  <TotalTime>0</TotalTime>
  <Words>370</Words>
  <Application>Microsoft Office PowerPoint</Application>
  <PresentationFormat>Bildschirmpräsentation (4:3)</PresentationFormat>
  <Paragraphs>124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Verdana</vt:lpstr>
      <vt:lpstr>Wingdings</vt:lpstr>
      <vt:lpstr>ヒラギノ角ゴ Pro W3</vt:lpstr>
      <vt:lpstr>Powerpoint-Präsentation Dezernat 4 - Starttext</vt:lpstr>
      <vt:lpstr>Benutzerdefiniertes Design</vt:lpstr>
      <vt:lpstr>1_Benutzerdefiniertes Design</vt:lpstr>
      <vt:lpstr>2_Benutzerdefiniertes Design</vt:lpstr>
      <vt:lpstr>Photo Editor-Foto</vt:lpstr>
      <vt:lpstr>PowerPoint-Präsentation</vt:lpstr>
      <vt:lpstr>Das Landesjugendamt für 95 Jugendämter im Rheinland</vt:lpstr>
      <vt:lpstr>Situation in den örtlichen Jugendämtern</vt:lpstr>
      <vt:lpstr>Situation auf Ebene JA-Leitung</vt:lpstr>
      <vt:lpstr>PowerPoint-Präsentation</vt:lpstr>
      <vt:lpstr>  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LVR-Infokom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Jung, Andreas</dc:creator>
  <cp:lastModifiedBy>Fischer-Gehlen, Andrea</cp:lastModifiedBy>
  <cp:revision>3</cp:revision>
  <cp:lastPrinted>2023-03-15T10:11:32Z</cp:lastPrinted>
  <dcterms:created xsi:type="dcterms:W3CDTF">2023-03-14T18:47:22Z</dcterms:created>
  <dcterms:modified xsi:type="dcterms:W3CDTF">2023-03-15T10:12:41Z</dcterms:modified>
</cp:coreProperties>
</file>