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  <p:sldMasterId id="2147483696" r:id="rId3"/>
    <p:sldMasterId id="2147483708" r:id="rId4"/>
  </p:sldMasterIdLst>
  <p:notesMasterIdLst>
    <p:notesMasterId r:id="rId12"/>
  </p:notesMasterIdLst>
  <p:sldIdLst>
    <p:sldId id="256" r:id="rId5"/>
    <p:sldId id="308" r:id="rId6"/>
    <p:sldId id="314" r:id="rId7"/>
    <p:sldId id="330" r:id="rId8"/>
    <p:sldId id="331" r:id="rId9"/>
    <p:sldId id="332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BF10"/>
    <a:srgbClr val="98BF0E"/>
    <a:srgbClr val="00579D"/>
    <a:srgbClr val="CCECFF"/>
    <a:srgbClr val="66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96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854CE-F476-420A-944B-7899F33AB7D7}" type="datetimeFigureOut">
              <a:rPr lang="de-DE" smtClean="0"/>
              <a:t>14.03.2023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B0332-EA7D-46AC-8526-108DA5EA22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30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863600" y="0"/>
            <a:ext cx="36513" cy="719138"/>
          </a:xfrm>
          <a:prstGeom prst="rect">
            <a:avLst/>
          </a:prstGeom>
          <a:solidFill>
            <a:srgbClr val="98BF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06475" y="0"/>
            <a:ext cx="35988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lnSpc>
                <a:spcPts val="1300"/>
              </a:lnSpc>
              <a:defRPr/>
            </a:pPr>
            <a:r>
              <a:rPr lang="de-DE" sz="1000" b="1" dirty="0" smtClean="0">
                <a:latin typeface="Verdana" pitchFamily="84" charset="0"/>
              </a:rPr>
              <a:t>LVR-Dezernat</a:t>
            </a:r>
            <a:r>
              <a:rPr lang="de-DE" sz="1000" b="1" baseline="0" dirty="0" smtClean="0">
                <a:latin typeface="Verdana" pitchFamily="84" charset="0"/>
              </a:rPr>
              <a:t> Kinder, Jugend und Familie </a:t>
            </a:r>
          </a:p>
          <a:p>
            <a:pPr>
              <a:lnSpc>
                <a:spcPts val="1300"/>
              </a:lnSpc>
              <a:defRPr/>
            </a:pPr>
            <a:endParaRPr lang="de-DE" sz="1000" dirty="0">
              <a:solidFill>
                <a:srgbClr val="000000"/>
              </a:solidFill>
              <a:latin typeface="Verdana" pitchFamily="84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0" y="1006475"/>
            <a:ext cx="9144000" cy="0"/>
          </a:xfrm>
          <a:prstGeom prst="line">
            <a:avLst/>
          </a:prstGeom>
          <a:noFill/>
          <a:ln w="7200">
            <a:solidFill>
              <a:srgbClr val="00579D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6567488"/>
            <a:ext cx="9145588" cy="0"/>
          </a:xfrm>
          <a:prstGeom prst="line">
            <a:avLst/>
          </a:prstGeom>
          <a:noFill/>
          <a:ln w="7239">
            <a:solidFill>
              <a:srgbClr val="00579D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pic>
        <p:nvPicPr>
          <p:cNvPr id="8" name="Picture 13" descr="LVR_100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287338"/>
            <a:ext cx="1439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6475" y="1366838"/>
            <a:ext cx="7288213" cy="1420812"/>
          </a:xfrm>
        </p:spPr>
        <p:txBody>
          <a:bodyPr anchor="b"/>
          <a:lstStyle>
            <a:lvl1pPr>
              <a:lnSpc>
                <a:spcPts val="2800"/>
              </a:lnSpc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6475" y="2878138"/>
            <a:ext cx="7288213" cy="3275012"/>
          </a:xfrm>
        </p:spPr>
        <p:txBody>
          <a:bodyPr/>
          <a:lstStyle>
            <a:lvl1pPr marL="0" indent="0">
              <a:defRPr sz="1400" b="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0AAC0-0F2D-4EA8-AC38-446ACCDC3F9C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167438"/>
            <a:ext cx="1102548" cy="34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80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7F99-1EF4-4953-BC74-1A04F9C493E1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B99605B7-B919-4726-ACA5-B5941017E8FF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077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73825" y="1295400"/>
            <a:ext cx="1820863" cy="4983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06475" y="1295400"/>
            <a:ext cx="5314950" cy="498316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DB1C8-2BF7-4F4E-A1E7-0C2F82189F91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EF27F2A6-9CA3-4776-903D-710087E538EB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7255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4734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2756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864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3871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2580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6104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796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9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3BC0D-B057-4C16-8778-39DD444207C2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C1AA1A1E-726F-4687-90B2-9683CA3B5607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4678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4484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0978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2642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9362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1432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043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372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963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9678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9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2BF4-4B72-43D9-B35C-25D4B5DF6DBA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72845679-ECF3-4BFE-8BE3-A472157CF5E3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01611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2854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1348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1521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3252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51603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4072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1030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992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26957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890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06475" y="2068513"/>
            <a:ext cx="3567113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25988" y="2068513"/>
            <a:ext cx="35687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8995-64C9-40C7-84B2-16F21FC743D5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36E15E79-A013-45AE-BAE2-27F716A70F50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022717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17296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04059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94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10903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27642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63095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231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7150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4488"/>
            <a:ext cx="4040188" cy="7858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714487"/>
            <a:ext cx="4041775" cy="7858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98C38-4F7E-4728-B691-9EF6EBF1B4DE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A6732A65-5D53-4B13-ACEE-5903ECCB51A6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5820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6A988-BC3D-4631-811A-9C274DF309E0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C1EC5938-BD59-4378-A280-C17250ACBFE1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99639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BC862-7F02-4102-9DD3-093270AE2004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B6ED4FE1-7893-4B14-9DFC-52A018EB6FBC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0881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3008313" cy="10001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17BC5-A980-43A8-B01E-F13D5E4F93A8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FBA413EA-270B-452B-B264-81AAE919AE2D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6959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CA998-5B1E-488A-8870-EA92EB2FE6BE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9912A368-34F0-44B1-B217-EC3154044385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698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6475" y="1295400"/>
            <a:ext cx="728821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6475" y="2068513"/>
            <a:ext cx="7288213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Mastertextformat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863600" y="0"/>
            <a:ext cx="36513" cy="719138"/>
          </a:xfrm>
          <a:prstGeom prst="rect">
            <a:avLst/>
          </a:prstGeom>
          <a:solidFill>
            <a:srgbClr val="98BF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006475"/>
            <a:ext cx="9144000" cy="0"/>
          </a:xfrm>
          <a:prstGeom prst="line">
            <a:avLst/>
          </a:prstGeom>
          <a:noFill/>
          <a:ln w="7200">
            <a:solidFill>
              <a:srgbClr val="00579D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0" y="6567488"/>
            <a:ext cx="9145588" cy="0"/>
          </a:xfrm>
          <a:prstGeom prst="line">
            <a:avLst/>
          </a:prstGeom>
          <a:noFill/>
          <a:ln w="7239">
            <a:solidFill>
              <a:srgbClr val="00579D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pic>
        <p:nvPicPr>
          <p:cNvPr id="2055" name="Picture 22" descr="LVR_100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287338"/>
            <a:ext cx="1439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553200"/>
            <a:ext cx="50387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defRPr sz="8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E7A8068E-266C-4696-95EF-05975134D9E8}" type="datetime1">
              <a:rPr lang="de-DE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553200"/>
            <a:ext cx="1905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altLang="de-DE" dirty="0"/>
              <a:t>Folie </a:t>
            </a:r>
            <a:fld id="{6E722EE2-7FB9-4174-9F66-BE490BA8759A}" type="slidenum">
              <a:rPr lang="de-DE" altLang="de-DE"/>
              <a:pPr/>
              <a:t>‹Nr.›</a:t>
            </a:fld>
            <a:endParaRPr lang="de-DE" altLang="de-DE" dirty="0"/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1006475" y="0"/>
            <a:ext cx="35988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lnSpc>
                <a:spcPts val="1300"/>
              </a:lnSpc>
              <a:defRPr/>
            </a:pPr>
            <a:r>
              <a:rPr lang="de-DE" sz="1000" b="1" dirty="0" smtClean="0">
                <a:latin typeface="Verdana" pitchFamily="84" charset="0"/>
              </a:rPr>
              <a:t>LVR-Dezernat Kinder, Jugend und Familie</a:t>
            </a:r>
            <a:endParaRPr lang="de-DE" sz="1000" dirty="0">
              <a:latin typeface="Verdana" pitchFamily="84" charset="0"/>
            </a:endParaRPr>
          </a:p>
          <a:p>
            <a:pPr>
              <a:lnSpc>
                <a:spcPts val="1300"/>
              </a:lnSpc>
              <a:defRPr/>
            </a:pPr>
            <a:endParaRPr lang="de-DE" sz="1000" dirty="0">
              <a:solidFill>
                <a:srgbClr val="000000"/>
              </a:solidFill>
              <a:latin typeface="Verdana" pitchFamily="8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400" b="1">
          <a:solidFill>
            <a:srgbClr val="00579D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400" b="1">
          <a:solidFill>
            <a:srgbClr val="00579D"/>
          </a:solidFill>
          <a:latin typeface="Verdana" pitchFamily="84" charset="0"/>
          <a:ea typeface="ヒラギノ角ゴ Pro W3" pitchFamily="84" charset="-128"/>
        </a:defRPr>
      </a:lvl2pPr>
      <a:lvl3pPr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400" b="1">
          <a:solidFill>
            <a:srgbClr val="00579D"/>
          </a:solidFill>
          <a:latin typeface="Verdana" pitchFamily="84" charset="0"/>
          <a:ea typeface="ヒラギノ角ゴ Pro W3" pitchFamily="84" charset="-128"/>
        </a:defRPr>
      </a:lvl3pPr>
      <a:lvl4pPr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400" b="1">
          <a:solidFill>
            <a:srgbClr val="00579D"/>
          </a:solidFill>
          <a:latin typeface="Verdana" pitchFamily="84" charset="0"/>
          <a:ea typeface="ヒラギノ角ゴ Pro W3" pitchFamily="84" charset="-128"/>
        </a:defRPr>
      </a:lvl4pPr>
      <a:lvl5pPr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400" b="1">
          <a:solidFill>
            <a:srgbClr val="00579D"/>
          </a:solidFill>
          <a:latin typeface="Verdana" pitchFamily="84" charset="0"/>
          <a:ea typeface="ヒラギノ角ゴ Pro W3" pitchFamily="84" charset="-128"/>
        </a:defRPr>
      </a:lvl5pPr>
      <a:lvl6pPr marL="4572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400" b="1">
          <a:solidFill>
            <a:srgbClr val="00579D"/>
          </a:solidFill>
          <a:latin typeface="Verdana" pitchFamily="84" charset="0"/>
          <a:ea typeface="ヒラギノ角ゴ Pro W3" pitchFamily="84" charset="-128"/>
        </a:defRPr>
      </a:lvl6pPr>
      <a:lvl7pPr marL="9144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400" b="1">
          <a:solidFill>
            <a:srgbClr val="00579D"/>
          </a:solidFill>
          <a:latin typeface="Verdana" pitchFamily="84" charset="0"/>
          <a:ea typeface="ヒラギノ角ゴ Pro W3" pitchFamily="84" charset="-128"/>
        </a:defRPr>
      </a:lvl7pPr>
      <a:lvl8pPr marL="1371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400" b="1">
          <a:solidFill>
            <a:srgbClr val="00579D"/>
          </a:solidFill>
          <a:latin typeface="Verdana" pitchFamily="84" charset="0"/>
          <a:ea typeface="ヒラギノ角ゴ Pro W3" pitchFamily="84" charset="-128"/>
        </a:defRPr>
      </a:lvl8pPr>
      <a:lvl9pPr marL="18288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400" b="1">
          <a:solidFill>
            <a:srgbClr val="00579D"/>
          </a:solidFill>
          <a:latin typeface="Verdana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00579D"/>
        </a:buClr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00579D"/>
        </a:buClr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00579D"/>
        </a:buClr>
        <a:buChar char="•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00579D"/>
        </a:buClr>
        <a:buChar char="•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00579D"/>
        </a:buClr>
        <a:buChar char="•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00579D"/>
        </a:buClr>
        <a:buChar char="•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00579D"/>
        </a:buClr>
        <a:buChar char="•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00579D"/>
        </a:buClr>
        <a:buChar char="•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59223-08B6-4F22-A703-F808758F6A06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0F6A5-CDD4-41B0-808D-9449589441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77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00B4-A575-473C-BFF4-D91B63527A9F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3E86-7EFB-46C4-9F56-323304E69A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93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C595C-6986-47F9-80BE-59A13A3182AA}" type="datetimeFigureOut">
              <a:rPr lang="de-DE" smtClean="0"/>
              <a:t>14.03.2023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BD98-5FF3-4EF0-979E-16D5DF0C03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077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dtag.nrw.de/portal/WWW/dokumentenarchiv/Dokument/MMV18-819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06475" y="2981655"/>
            <a:ext cx="7288213" cy="3275012"/>
          </a:xfrm>
        </p:spPr>
        <p:txBody>
          <a:bodyPr/>
          <a:lstStyle/>
          <a:p>
            <a:r>
              <a:rPr lang="de-DE" altLang="de-DE" b="1" dirty="0"/>
              <a:t>Landesjugendhilfeausschuss Rheinland</a:t>
            </a:r>
          </a:p>
          <a:p>
            <a:r>
              <a:rPr lang="de-DE" altLang="de-DE" b="1" dirty="0" smtClean="0"/>
              <a:t>16.03.2023</a:t>
            </a:r>
            <a:endParaRPr lang="de-DE" altLang="de-DE" b="1" dirty="0"/>
          </a:p>
          <a:p>
            <a:endParaRPr lang="de-DE" dirty="0" smtClean="0"/>
          </a:p>
          <a:p>
            <a:endParaRPr lang="de-DE" altLang="de-DE" dirty="0" smtClean="0"/>
          </a:p>
          <a:p>
            <a:endParaRPr lang="de-DE" altLang="de-DE" dirty="0"/>
          </a:p>
          <a:p>
            <a:endParaRPr lang="de-DE" altLang="de-DE" dirty="0" smtClean="0"/>
          </a:p>
          <a:p>
            <a:endParaRPr lang="de-DE" altLang="de-DE" dirty="0"/>
          </a:p>
          <a:p>
            <a:endParaRPr lang="de-DE" altLang="de-DE" dirty="0" smtClean="0"/>
          </a:p>
          <a:p>
            <a:endParaRPr lang="de-DE" altLang="de-DE" dirty="0"/>
          </a:p>
          <a:p>
            <a:endParaRPr lang="de-DE" altLang="de-DE" dirty="0" smtClean="0"/>
          </a:p>
          <a:p>
            <a:r>
              <a:rPr lang="de-DE" altLang="de-DE" dirty="0" smtClean="0"/>
              <a:t>Sandra </a:t>
            </a:r>
            <a:r>
              <a:rPr lang="de-DE" altLang="de-DE" dirty="0"/>
              <a:t>Clauß</a:t>
            </a:r>
          </a:p>
          <a:p>
            <a:r>
              <a:rPr lang="de-DE" altLang="de-DE" dirty="0"/>
              <a:t>LVR-Fachbereich Kinder und Familie</a:t>
            </a:r>
          </a:p>
          <a:p>
            <a:endParaRPr lang="de-DE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6475" y="1457326"/>
            <a:ext cx="7288213" cy="851159"/>
          </a:xfrm>
        </p:spPr>
        <p:txBody>
          <a:bodyPr anchor="t"/>
          <a:lstStyle/>
          <a:p>
            <a:pPr eaLnBrk="1" hangingPunct="1"/>
            <a:r>
              <a:rPr lang="de-DE" altLang="de-DE" sz="1800" dirty="0" smtClean="0"/>
              <a:t>Aktuelle Informationen aus dem Bereich der </a:t>
            </a:r>
            <a:br>
              <a:rPr lang="de-DE" altLang="de-DE" sz="1800" dirty="0" smtClean="0"/>
            </a:br>
            <a:r>
              <a:rPr lang="de-DE" altLang="de-DE" sz="1800" dirty="0" smtClean="0"/>
              <a:t>frühkindlichen Bildung</a:t>
            </a:r>
          </a:p>
        </p:txBody>
      </p:sp>
    </p:spTree>
    <p:extLst>
      <p:ext uri="{BB962C8B-B14F-4D97-AF65-F5344CB8AC3E}">
        <p14:creationId xmlns:p14="http://schemas.microsoft.com/office/powerpoint/2010/main" val="34838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81508" y="2159410"/>
            <a:ext cx="73205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>
              <a:latin typeface="+mj-lt"/>
            </a:endParaRPr>
          </a:p>
          <a:p>
            <a:r>
              <a:rPr lang="de-DE" sz="1600" dirty="0" smtClean="0">
                <a:latin typeface="+mj-lt"/>
              </a:rPr>
              <a:t>vorgestellt im </a:t>
            </a:r>
          </a:p>
          <a:p>
            <a:r>
              <a:rPr lang="de-DE" sz="1600" dirty="0" smtClean="0">
                <a:latin typeface="+mj-lt"/>
              </a:rPr>
              <a:t>Ausschuss für Familie, Kinder und Jugend des Landtages NRW</a:t>
            </a:r>
          </a:p>
          <a:p>
            <a:r>
              <a:rPr lang="de-DE" sz="1600" dirty="0" smtClean="0">
                <a:latin typeface="+mj-lt"/>
              </a:rPr>
              <a:t>am 09.02.2023</a:t>
            </a:r>
          </a:p>
          <a:p>
            <a:endParaRPr lang="de-DE" sz="1600" dirty="0" smtClean="0">
              <a:latin typeface="+mj-lt"/>
            </a:endParaRPr>
          </a:p>
          <a:p>
            <a:r>
              <a:rPr lang="de-DE" sz="1600" dirty="0" smtClean="0">
                <a:latin typeface="+mj-lt"/>
                <a:hlinkClick r:id="rId2"/>
              </a:rPr>
              <a:t>Link zum Bericht</a:t>
            </a:r>
            <a:endParaRPr lang="de-DE" sz="1600" dirty="0" smtClean="0">
              <a:latin typeface="+mj-lt"/>
            </a:endParaRPr>
          </a:p>
          <a:p>
            <a:endParaRPr lang="de-DE" sz="1600" dirty="0" smtClean="0">
              <a:latin typeface="+mj-lt"/>
            </a:endParaRPr>
          </a:p>
          <a:p>
            <a:endParaRPr lang="de-DE" sz="1600" dirty="0">
              <a:latin typeface="+mj-lt"/>
            </a:endParaRPr>
          </a:p>
          <a:p>
            <a:pPr marL="357188" lvl="1" indent="-357188">
              <a:buAutoNum type="arabicPeriod"/>
            </a:pPr>
            <a:endParaRPr lang="de-DE" sz="1600" dirty="0">
              <a:latin typeface="+mj-lt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81508" y="1512755"/>
            <a:ext cx="7413181" cy="719138"/>
          </a:xfrm>
        </p:spPr>
        <p:txBody>
          <a:bodyPr/>
          <a:lstStyle/>
          <a:p>
            <a:r>
              <a:rPr lang="de-DE" sz="1800" dirty="0"/>
              <a:t>Sofortprogramm Kita der Landesregierung NRW</a:t>
            </a: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400800" y="6553200"/>
            <a:ext cx="1905000" cy="287338"/>
          </a:xfrm>
        </p:spPr>
        <p:txBody>
          <a:bodyPr/>
          <a:lstStyle/>
          <a:p>
            <a:r>
              <a:rPr lang="de-DE" altLang="de-DE" dirty="0" smtClean="0"/>
              <a:t>Folie </a:t>
            </a:r>
            <a:fld id="{C1AA1A1E-726F-4687-90B2-9683CA3B5607}" type="slidenum">
              <a:rPr lang="de-DE" altLang="de-DE" smtClean="0"/>
              <a:pPr/>
              <a:t>2</a:t>
            </a:fld>
            <a:endParaRPr lang="de-DE" alt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1006475" y="6553200"/>
            <a:ext cx="5038725" cy="287338"/>
          </a:xfrm>
        </p:spPr>
        <p:txBody>
          <a:bodyPr/>
          <a:lstStyle/>
          <a:p>
            <a:pPr>
              <a:defRPr/>
            </a:pPr>
            <a:fld id="{8423BC0D-B057-4C16-8778-39DD444207C2}" type="datetime1">
              <a:rPr lang="de-DE" smtClean="0"/>
              <a:pPr>
                <a:defRPr/>
              </a:pPr>
              <a:t>14.03.2023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33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6475" y="1532214"/>
            <a:ext cx="7426325" cy="283429"/>
          </a:xfrm>
        </p:spPr>
        <p:txBody>
          <a:bodyPr/>
          <a:lstStyle/>
          <a:p>
            <a:r>
              <a:rPr lang="de-DE" dirty="0" smtClean="0"/>
              <a:t>I. Mehr Menschen schneller in Kitas holen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1243" y="2509590"/>
            <a:ext cx="7393445" cy="3075486"/>
          </a:xfrm>
        </p:spPr>
        <p:txBody>
          <a:bodyPr/>
          <a:lstStyle/>
          <a:p>
            <a:pPr marL="0" indent="0"/>
            <a:r>
              <a:rPr lang="de-DE" dirty="0"/>
              <a:t>Kita-FSJ: </a:t>
            </a:r>
            <a:r>
              <a:rPr lang="de-DE" b="0" dirty="0"/>
              <a:t>Zurzeit gibt es in NRW ca. 10.500 aus Bundesmitteln geförderte Plätze im FSJ. Kitas sind schon heute klassische Einsatzorte für junge Menschen, die sich im FSJ </a:t>
            </a:r>
            <a:r>
              <a:rPr lang="de-DE" b="0" dirty="0" smtClean="0"/>
              <a:t>engagieren. Die </a:t>
            </a:r>
            <a:r>
              <a:rPr lang="de-DE" b="0" dirty="0"/>
              <a:t>Landesregierung beabsichtigt, das Kita-FSJ noch stärker zu </a:t>
            </a:r>
            <a:r>
              <a:rPr lang="de-DE" b="0" dirty="0" smtClean="0"/>
              <a:t>for</a:t>
            </a:r>
            <a:r>
              <a:rPr lang="de-DE" b="0" dirty="0"/>
              <a:t>c</a:t>
            </a:r>
            <a:r>
              <a:rPr lang="de-DE" b="0" dirty="0" smtClean="0"/>
              <a:t>ieren</a:t>
            </a:r>
            <a:r>
              <a:rPr lang="de-DE" b="0" dirty="0"/>
              <a:t>, damit junge Menschen, die das Freiwillige Soziale Jahr (FSJ) im Bereich der Kindertagesbetreuung absolvieren möchten, auch den Weg in die Kitas finden. </a:t>
            </a:r>
            <a:endParaRPr lang="de-DE" b="0" dirty="0" smtClean="0"/>
          </a:p>
          <a:p>
            <a:pPr marL="0" indent="0"/>
            <a:endParaRPr lang="de-DE" b="0" dirty="0"/>
          </a:p>
          <a:p>
            <a:pPr marL="0" indent="0"/>
            <a:r>
              <a:rPr lang="de-DE" dirty="0"/>
              <a:t>Förderung der praxisintegrierten Ausbildung </a:t>
            </a:r>
            <a:r>
              <a:rPr lang="de-DE" dirty="0" smtClean="0"/>
              <a:t>Kinderpfleger*in</a:t>
            </a:r>
            <a:r>
              <a:rPr lang="de-DE" dirty="0"/>
              <a:t>: </a:t>
            </a:r>
            <a:r>
              <a:rPr lang="de-DE" b="0" dirty="0"/>
              <a:t>Auch über das aktuelle Kindergartenjahr hinaus will das MKJFGFI die erfolgreiche praxisintegrierte </a:t>
            </a:r>
            <a:r>
              <a:rPr lang="de-DE" b="0" dirty="0" smtClean="0"/>
              <a:t>Ausbildung Kinderpfleger*in </a:t>
            </a:r>
            <a:r>
              <a:rPr lang="de-DE" b="0" dirty="0"/>
              <a:t>ab dem kommenden Kindergartenjahr 2023/24 fortführen. Mit dem Beginn des Ausbildungsjahres zum 1. August 2023 können bis zu 900 </a:t>
            </a:r>
            <a:r>
              <a:rPr lang="de-DE" b="0" dirty="0" smtClean="0"/>
              <a:t>Ausbildungsplätze </a:t>
            </a:r>
            <a:r>
              <a:rPr lang="de-DE" b="0" dirty="0"/>
              <a:t>in der Kindertagespflege (</a:t>
            </a:r>
            <a:r>
              <a:rPr lang="de-DE" b="0" dirty="0" err="1" smtClean="0"/>
              <a:t>PiA</a:t>
            </a:r>
            <a:r>
              <a:rPr lang="de-DE" b="0" dirty="0" smtClean="0"/>
              <a:t>-K</a:t>
            </a:r>
            <a:r>
              <a:rPr lang="de-DE" b="0" dirty="0"/>
              <a:t>) neu gefördert </a:t>
            </a:r>
            <a:r>
              <a:rPr lang="de-DE" b="0" dirty="0" smtClean="0"/>
              <a:t>werden.</a:t>
            </a:r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3BC0D-B057-4C16-8778-39DD444207C2}" type="datetime1">
              <a:rPr lang="de-DE" smtClean="0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 smtClean="0"/>
              <a:t>Folie </a:t>
            </a:r>
            <a:fld id="{C1AA1A1E-726F-4687-90B2-9683CA3B5607}" type="slidenum">
              <a:rPr lang="de-DE" altLang="de-DE" smtClean="0"/>
              <a:pPr/>
              <a:t>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372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6475" y="1532214"/>
            <a:ext cx="7426325" cy="283429"/>
          </a:xfrm>
        </p:spPr>
        <p:txBody>
          <a:bodyPr/>
          <a:lstStyle/>
          <a:p>
            <a:r>
              <a:rPr lang="de-DE" dirty="0" smtClean="0"/>
              <a:t>I. Mehr Menschen schneller in Kitas holen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06475" y="2509590"/>
            <a:ext cx="7288213" cy="3075486"/>
          </a:xfrm>
        </p:spPr>
        <p:txBody>
          <a:bodyPr/>
          <a:lstStyle/>
          <a:p>
            <a:pPr marL="0" indent="0"/>
            <a:r>
              <a:rPr lang="de-DE" dirty="0"/>
              <a:t>Multiprofessionelle Teams und damit den Quereinstieg fördern: </a:t>
            </a:r>
            <a:r>
              <a:rPr lang="de-DE" b="0" dirty="0" smtClean="0"/>
              <a:t>Es sollen </a:t>
            </a:r>
            <a:r>
              <a:rPr lang="de-DE" b="0" dirty="0"/>
              <a:t>weitere Berufsgruppen (</a:t>
            </a:r>
            <a:r>
              <a:rPr lang="de-DE" b="0" dirty="0" smtClean="0"/>
              <a:t>Psycholog*innen</a:t>
            </a:r>
            <a:r>
              <a:rPr lang="de-DE" b="0" dirty="0"/>
              <a:t>, </a:t>
            </a:r>
            <a:r>
              <a:rPr lang="de-DE" b="0" dirty="0" err="1" smtClean="0"/>
              <a:t>Sportpädagog</a:t>
            </a:r>
            <a:r>
              <a:rPr lang="de-DE" b="0" dirty="0" smtClean="0"/>
              <a:t>*innen</a:t>
            </a:r>
            <a:r>
              <a:rPr lang="de-DE" b="0" dirty="0"/>
              <a:t>, </a:t>
            </a:r>
            <a:r>
              <a:rPr lang="de-DE" b="0" dirty="0" err="1" smtClean="0"/>
              <a:t>Kunstpädagog</a:t>
            </a:r>
            <a:r>
              <a:rPr lang="de-DE" b="0" dirty="0" smtClean="0"/>
              <a:t>*innen </a:t>
            </a:r>
            <a:r>
              <a:rPr lang="de-DE" b="0" dirty="0"/>
              <a:t>oder auch </a:t>
            </a:r>
            <a:r>
              <a:rPr lang="de-DE" b="0" dirty="0" err="1" smtClean="0"/>
              <a:t>Medienpädagog</a:t>
            </a:r>
            <a:r>
              <a:rPr lang="de-DE" b="0" dirty="0" smtClean="0"/>
              <a:t>*innen</a:t>
            </a:r>
            <a:r>
              <a:rPr lang="de-DE" b="0" dirty="0"/>
              <a:t>) für den Einsatz in Kitas zugelassen und gewonnen werden</a:t>
            </a:r>
            <a:r>
              <a:rPr lang="de-DE" b="0" dirty="0" smtClean="0"/>
              <a:t>.</a:t>
            </a:r>
          </a:p>
          <a:p>
            <a:pPr marL="0" indent="0"/>
            <a:endParaRPr lang="de-DE" dirty="0" smtClean="0"/>
          </a:p>
          <a:p>
            <a:pPr marL="0" indent="0"/>
            <a:r>
              <a:rPr lang="de-DE" dirty="0"/>
              <a:t>Ausweitung </a:t>
            </a:r>
            <a:r>
              <a:rPr lang="de-DE" dirty="0" smtClean="0"/>
              <a:t>Integrationsbegleiter*innen</a:t>
            </a:r>
            <a:r>
              <a:rPr lang="de-DE" dirty="0"/>
              <a:t>: </a:t>
            </a:r>
            <a:r>
              <a:rPr lang="de-DE" b="0" dirty="0"/>
              <a:t>Die Landesregierung will das landesgeförderte Projekt der Integrationsbegleiterinnen auf ganz NRW ausweiten. Die </a:t>
            </a:r>
            <a:r>
              <a:rPr lang="de-DE" b="0" dirty="0" smtClean="0"/>
              <a:t>Integrationsbegleiterinnen </a:t>
            </a:r>
            <a:r>
              <a:rPr lang="de-DE" b="0" dirty="0"/>
              <a:t>– Frauen mit eigener Zuwanderungsgeschichte </a:t>
            </a:r>
            <a:r>
              <a:rPr lang="de-DE" b="0" dirty="0" smtClean="0"/>
              <a:t>– unterstützen </a:t>
            </a:r>
            <a:r>
              <a:rPr lang="de-DE" b="0" dirty="0"/>
              <a:t>die pädagogischen Fachkräfte und sind wichtige </a:t>
            </a:r>
            <a:r>
              <a:rPr lang="de-DE" b="0" dirty="0" err="1" smtClean="0"/>
              <a:t>Ansprecherpartner</a:t>
            </a:r>
            <a:r>
              <a:rPr lang="de-DE" b="0" dirty="0" smtClean="0"/>
              <a:t>*innen </a:t>
            </a:r>
            <a:r>
              <a:rPr lang="de-DE" b="0" dirty="0"/>
              <a:t>für die Familien. </a:t>
            </a:r>
            <a:r>
              <a:rPr lang="de-DE" b="0" i="1" dirty="0" smtClean="0"/>
              <a:t>Hinweis: Es erfolgt keine Anrechnung auf Fachkraft- oder Ergänzungskraftstunden.</a:t>
            </a:r>
          </a:p>
          <a:p>
            <a:pPr marL="0" indent="0"/>
            <a:endParaRPr lang="de-DE" b="0" dirty="0" smtClean="0"/>
          </a:p>
          <a:p>
            <a:pPr marL="0" indent="0"/>
            <a:r>
              <a:rPr lang="de-DE" dirty="0"/>
              <a:t>Kampagne für Kitas: </a:t>
            </a:r>
            <a:r>
              <a:rPr lang="de-DE" b="0" dirty="0" smtClean="0"/>
              <a:t>Die </a:t>
            </a:r>
            <a:r>
              <a:rPr lang="de-DE" b="0" dirty="0"/>
              <a:t>Landesregierung will mit einer Kampagne Zielgruppen wie zum Beispiel Männer und Menschen mit Zuwanderungsgeschichte gezielt für die Arbeit in den Sozial- und Erziehungsberufen ansprechen und so weitere Unterstützung für </a:t>
            </a:r>
            <a:r>
              <a:rPr lang="de-DE" b="0" dirty="0" err="1"/>
              <a:t>unsere</a:t>
            </a:r>
            <a:r>
              <a:rPr lang="de-DE" b="0" dirty="0"/>
              <a:t> Kitas gewinnen. </a:t>
            </a:r>
            <a:endParaRPr lang="de-DE" b="0" dirty="0" smtClean="0"/>
          </a:p>
          <a:p>
            <a:pPr marL="0" indent="0"/>
            <a:endParaRPr lang="de-DE" b="0" dirty="0"/>
          </a:p>
          <a:p>
            <a:pPr marL="0" indent="0"/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3BC0D-B057-4C16-8778-39DD444207C2}" type="datetime1">
              <a:rPr lang="de-DE" smtClean="0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 smtClean="0"/>
              <a:t>Folie </a:t>
            </a:r>
            <a:fld id="{C1AA1A1E-726F-4687-90B2-9683CA3B5607}" type="slidenum">
              <a:rPr lang="de-DE" altLang="de-DE" smtClean="0"/>
              <a:pPr/>
              <a:t>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754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6475" y="1532214"/>
            <a:ext cx="7426325" cy="283429"/>
          </a:xfrm>
        </p:spPr>
        <p:txBody>
          <a:bodyPr/>
          <a:lstStyle/>
          <a:p>
            <a:r>
              <a:rPr lang="de-DE" dirty="0" smtClean="0"/>
              <a:t>II. Personal </a:t>
            </a:r>
            <a:r>
              <a:rPr lang="de-DE" dirty="0"/>
              <a:t>zielgerichtet und flexibel einsetzen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06475" y="2509590"/>
            <a:ext cx="7288213" cy="3075486"/>
          </a:xfrm>
        </p:spPr>
        <p:txBody>
          <a:bodyPr/>
          <a:lstStyle/>
          <a:p>
            <a:pPr marL="0" indent="0"/>
            <a:r>
              <a:rPr lang="de-DE" dirty="0"/>
              <a:t>Eine solide Datenlage schaffen: </a:t>
            </a:r>
            <a:r>
              <a:rPr lang="de-DE" b="0" dirty="0"/>
              <a:t>Das MKJFGFI wird gemeinsam mit den Trägern </a:t>
            </a:r>
            <a:r>
              <a:rPr lang="de-DE" b="0" dirty="0" smtClean="0"/>
              <a:t>zeitnah </a:t>
            </a:r>
            <a:r>
              <a:rPr lang="de-DE" b="0" dirty="0"/>
              <a:t>wissenschaftlich erheben, wie sich der Personaleinsatz in der </a:t>
            </a:r>
            <a:r>
              <a:rPr lang="de-DE" b="0" dirty="0" smtClean="0"/>
              <a:t>Kindertagesbetreuung </a:t>
            </a:r>
            <a:r>
              <a:rPr lang="de-DE" b="0" dirty="0"/>
              <a:t>aktuell gestaltet. So kann die Nutzung der bestehenden rechtlichen Regelungen erfasst werden, um Hürden und Weiterentwicklungsmöglichkeiten zu identifizieren und – wenn möglich – anzupassen. </a:t>
            </a:r>
            <a:endParaRPr lang="de-DE" b="0" dirty="0" smtClean="0"/>
          </a:p>
          <a:p>
            <a:pPr marL="0" indent="0"/>
            <a:endParaRPr lang="de-DE" b="0" dirty="0" smtClean="0"/>
          </a:p>
          <a:p>
            <a:pPr marL="0" indent="0"/>
            <a:r>
              <a:rPr lang="de-DE" dirty="0"/>
              <a:t>Beschäftigte weiter flexibel einsetzen: </a:t>
            </a:r>
            <a:r>
              <a:rPr lang="de-DE" b="0" dirty="0" smtClean="0"/>
              <a:t>Das </a:t>
            </a:r>
            <a:r>
              <a:rPr lang="de-DE" b="0" dirty="0"/>
              <a:t>MKJFGFI schafft </a:t>
            </a:r>
            <a:r>
              <a:rPr lang="de-DE" b="0" dirty="0" smtClean="0"/>
              <a:t>über </a:t>
            </a:r>
            <a:r>
              <a:rPr lang="de-DE" b="0" dirty="0"/>
              <a:t>die Personalverordnung die gesetzliche Grundlage dafür, dass die Träger die </a:t>
            </a:r>
            <a:r>
              <a:rPr lang="de-DE" b="0" dirty="0" smtClean="0"/>
              <a:t>Beschäftigten </a:t>
            </a:r>
            <a:r>
              <a:rPr lang="de-DE" b="0" dirty="0"/>
              <a:t>dauerhaft flexibel einsetzen können. Die Möglichkeit, auch Ergänzungskräfte, wie z.B. </a:t>
            </a:r>
            <a:r>
              <a:rPr lang="de-DE" b="0" dirty="0" smtClean="0"/>
              <a:t>Kinderpfleger*innen</a:t>
            </a:r>
            <a:r>
              <a:rPr lang="de-DE" b="0" dirty="0"/>
              <a:t>, in allen Gruppenformen im Rahmen des </a:t>
            </a:r>
            <a:r>
              <a:rPr lang="de-DE" b="0" dirty="0" smtClean="0"/>
              <a:t>Mindestpersonals </a:t>
            </a:r>
            <a:r>
              <a:rPr lang="de-DE" b="0" dirty="0"/>
              <a:t>einzusetzen schafft dauerhafte berufliche Perspektiven für diese Beschäftigten.</a:t>
            </a:r>
            <a:endParaRPr lang="de-DE" b="0" dirty="0" smtClean="0"/>
          </a:p>
          <a:p>
            <a:pPr marL="0" indent="0"/>
            <a:endParaRPr lang="de-DE" b="0" dirty="0"/>
          </a:p>
          <a:p>
            <a:pPr marL="0" indent="0"/>
            <a:endParaRPr lang="de-DE" b="0" dirty="0"/>
          </a:p>
          <a:p>
            <a:pPr marL="0" indent="0"/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3BC0D-B057-4C16-8778-39DD444207C2}" type="datetime1">
              <a:rPr lang="de-DE" smtClean="0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 smtClean="0"/>
              <a:t>Folie </a:t>
            </a:r>
            <a:fld id="{C1AA1A1E-726F-4687-90B2-9683CA3B5607}" type="slidenum">
              <a:rPr lang="de-DE" altLang="de-DE" smtClean="0"/>
              <a:pPr/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598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6475" y="1532214"/>
            <a:ext cx="7426325" cy="283429"/>
          </a:xfrm>
        </p:spPr>
        <p:txBody>
          <a:bodyPr/>
          <a:lstStyle/>
          <a:p>
            <a:r>
              <a:rPr lang="de-DE" dirty="0" smtClean="0"/>
              <a:t>II. Personal </a:t>
            </a:r>
            <a:r>
              <a:rPr lang="de-DE" dirty="0"/>
              <a:t>zielgerichtet und flexibel einsetzen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06475" y="2509590"/>
            <a:ext cx="7288213" cy="3075486"/>
          </a:xfrm>
        </p:spPr>
        <p:txBody>
          <a:bodyPr/>
          <a:lstStyle/>
          <a:p>
            <a:pPr marL="0" indent="0"/>
            <a:r>
              <a:rPr lang="de-DE" dirty="0"/>
              <a:t>Handlungsmöglichkeiten der Träger stärken: </a:t>
            </a:r>
            <a:r>
              <a:rPr lang="de-DE" b="0" dirty="0"/>
              <a:t>Gemeinsam mit den Trägern und den Landesjugendämtern hat das MKJFGFI vereinbart, Beratungs- und </a:t>
            </a:r>
            <a:r>
              <a:rPr lang="de-DE" b="0" dirty="0" smtClean="0"/>
              <a:t>Unterstützungsangebote </a:t>
            </a:r>
            <a:r>
              <a:rPr lang="de-DE" b="0" dirty="0"/>
              <a:t>weiterhin auszubauen und durch den intensivierten Austausch Synergien zu schaffen, um z.B. </a:t>
            </a:r>
            <a:r>
              <a:rPr lang="de-DE" b="0" dirty="0" err="1"/>
              <a:t>Good</a:t>
            </a:r>
            <a:r>
              <a:rPr lang="de-DE" b="0" dirty="0"/>
              <a:t>-Practice-Beispiele hinsichtlich Informations- und </a:t>
            </a:r>
            <a:r>
              <a:rPr lang="de-DE" b="0" dirty="0" smtClean="0"/>
              <a:t>Unterstützungsangeboten </a:t>
            </a:r>
            <a:r>
              <a:rPr lang="de-DE" b="0" dirty="0"/>
              <a:t>zum besseren Personaleinsatz strukturiert auszutauschen. </a:t>
            </a:r>
          </a:p>
          <a:p>
            <a:pPr marL="0" indent="0"/>
            <a:endParaRPr lang="de-DE" b="0" dirty="0"/>
          </a:p>
          <a:p>
            <a:pPr marL="0" indent="0"/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3BC0D-B057-4C16-8778-39DD444207C2}" type="datetime1">
              <a:rPr lang="de-DE" smtClean="0"/>
              <a:pPr>
                <a:defRPr/>
              </a:pPr>
              <a:t>14.03.2023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 smtClean="0"/>
              <a:t>Folie </a:t>
            </a:r>
            <a:fld id="{C1AA1A1E-726F-4687-90B2-9683CA3B5607}" type="slidenum">
              <a:rPr lang="de-DE" altLang="de-DE" smtClean="0"/>
              <a:pPr/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801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2473" y="3255746"/>
            <a:ext cx="6602159" cy="351693"/>
          </a:xfrm>
        </p:spPr>
        <p:txBody>
          <a:bodyPr anchor="ctr"/>
          <a:lstStyle/>
          <a:p>
            <a:pPr algn="ctr"/>
            <a:r>
              <a:rPr lang="de-DE" sz="2400" dirty="0" smtClean="0"/>
              <a:t>Vielen Dank für Ihre Aufmerksamkeit!</a:t>
            </a:r>
            <a:endParaRPr lang="de-DE" sz="2400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400800" y="6553200"/>
            <a:ext cx="1905000" cy="287338"/>
          </a:xfrm>
        </p:spPr>
        <p:txBody>
          <a:bodyPr/>
          <a:lstStyle/>
          <a:p>
            <a:r>
              <a:rPr lang="de-DE" altLang="de-DE" dirty="0" smtClean="0"/>
              <a:t>Folie </a:t>
            </a:r>
            <a:fld id="{C1AA1A1E-726F-4687-90B2-9683CA3B5607}" type="slidenum">
              <a:rPr lang="de-DE" altLang="de-DE" smtClean="0"/>
              <a:pPr/>
              <a:t>7</a:t>
            </a:fld>
            <a:endParaRPr lang="de-DE" alt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06475" y="6553200"/>
            <a:ext cx="5038725" cy="287338"/>
          </a:xfrm>
        </p:spPr>
        <p:txBody>
          <a:bodyPr/>
          <a:lstStyle/>
          <a:p>
            <a:pPr>
              <a:defRPr/>
            </a:pPr>
            <a:fld id="{8423BC0D-B057-4C16-8778-39DD444207C2}" type="datetime1">
              <a:rPr lang="de-DE" smtClean="0"/>
              <a:pPr>
                <a:defRPr/>
              </a:pPr>
              <a:t>14.03.2023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9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äsentation Dezernat 4 - Starttext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4" charset="-128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-Präsentation Dezernat 4 - Starttext" id="{8AC396DE-D589-4EAC-95CB-4994EAA42BEA}" vid="{5BBF3C8A-0040-425A-B638-5BF8FADDDB2B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Powerpoint-Präsentation Dezernat 4</Template>
  <TotalTime>0</TotalTime>
  <Words>486</Words>
  <Application>Microsoft Office PowerPoint</Application>
  <PresentationFormat>Bildschirmpräsentation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ヒラギノ角ゴ Pro W3</vt:lpstr>
      <vt:lpstr>Powerpoint-Präsentation Dezernat 4 - Starttext</vt:lpstr>
      <vt:lpstr>Benutzerdefiniertes Design</vt:lpstr>
      <vt:lpstr>1_Benutzerdefiniertes Design</vt:lpstr>
      <vt:lpstr>2_Benutzerdefiniertes Design</vt:lpstr>
      <vt:lpstr>Aktuelle Informationen aus dem Bereich der  frühkindlichen Bildung</vt:lpstr>
      <vt:lpstr>Sofortprogramm Kita der Landesregierung NRW</vt:lpstr>
      <vt:lpstr>I. Mehr Menschen schneller in Kitas holen </vt:lpstr>
      <vt:lpstr>I. Mehr Menschen schneller in Kitas holen </vt:lpstr>
      <vt:lpstr>II. Personal zielgerichtet und flexibel einsetzen </vt:lpstr>
      <vt:lpstr>II. Personal zielgerichtet und flexibel einsetzen </vt:lpstr>
      <vt:lpstr>Vielen Dank für Ihre Aufmerksamkeit!</vt:lpstr>
    </vt:vector>
  </TitlesOfParts>
  <Company>LVR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Clauß, Sandra</dc:creator>
  <cp:lastModifiedBy>Fischer-Gehlen, Andrea</cp:lastModifiedBy>
  <cp:revision>278</cp:revision>
  <dcterms:created xsi:type="dcterms:W3CDTF">2021-05-07T11:07:14Z</dcterms:created>
  <dcterms:modified xsi:type="dcterms:W3CDTF">2023-03-14T06:33:40Z</dcterms:modified>
</cp:coreProperties>
</file>