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sldIdLst>
    <p:sldId id="479" r:id="rId2"/>
    <p:sldId id="475" r:id="rId3"/>
    <p:sldId id="474" r:id="rId4"/>
    <p:sldId id="471" r:id="rId5"/>
    <p:sldId id="433" r:id="rId6"/>
    <p:sldId id="473" r:id="rId7"/>
    <p:sldId id="469" r:id="rId8"/>
    <p:sldId id="481" r:id="rId9"/>
    <p:sldId id="491" r:id="rId10"/>
    <p:sldId id="482" r:id="rId11"/>
    <p:sldId id="483" r:id="rId12"/>
    <p:sldId id="484" r:id="rId13"/>
    <p:sldId id="494" r:id="rId14"/>
    <p:sldId id="485" r:id="rId15"/>
    <p:sldId id="487" r:id="rId16"/>
    <p:sldId id="488" r:id="rId17"/>
    <p:sldId id="489" r:id="rId18"/>
    <p:sldId id="490" r:id="rId19"/>
    <p:sldId id="492" r:id="rId20"/>
    <p:sldId id="493" r:id="rId21"/>
    <p:sldId id="278" r:id="rId22"/>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ヒラギノ角ゴ Pro W3"/>
        <a:cs typeface="ヒラギノ角ゴ Pro W3"/>
      </a:defRPr>
    </a:lvl5pPr>
    <a:lvl6pPr marL="22860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6pPr>
    <a:lvl7pPr marL="27432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7pPr>
    <a:lvl8pPr marL="32004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8pPr>
    <a:lvl9pPr marL="3657600" algn="l" defTabSz="914400" rtl="0" eaLnBrk="1" latinLnBrk="0" hangingPunct="1">
      <a:defRPr sz="2400" kern="1200">
        <a:solidFill>
          <a:schemeClr val="tx1"/>
        </a:solidFill>
        <a:latin typeface="Arial" panose="020B0604020202020204" pitchFamily="34" charset="0"/>
        <a:ea typeface="ヒラギノ角ゴ Pro W3"/>
        <a:cs typeface="ヒラギノ角ゴ Pro W3"/>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9D"/>
    <a:srgbClr val="98BF0C"/>
    <a:srgbClr val="737A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53" autoAdjust="0"/>
    <p:restoredTop sz="91687" autoAdjust="0"/>
  </p:normalViewPr>
  <p:slideViewPr>
    <p:cSldViewPr>
      <p:cViewPr varScale="1">
        <p:scale>
          <a:sx n="106" d="100"/>
          <a:sy n="106" d="100"/>
        </p:scale>
        <p:origin x="1674" y="96"/>
      </p:cViewPr>
      <p:guideLst/>
    </p:cSldViewPr>
  </p:slideViewPr>
  <p:notesTextViewPr>
    <p:cViewPr>
      <p:scale>
        <a:sx n="100" d="100"/>
        <a:sy n="100" d="100"/>
      </p:scale>
      <p:origin x="0" y="0"/>
    </p:cViewPr>
  </p:notesTextViewPr>
  <p:notesViewPr>
    <p:cSldViewPr>
      <p:cViewPr varScale="1">
        <p:scale>
          <a:sx n="78" d="100"/>
          <a:sy n="78" d="100"/>
        </p:scale>
        <p:origin x="397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6400" cy="496888"/>
          </a:xfrm>
          <a:prstGeom prst="rect">
            <a:avLst/>
          </a:prstGeom>
          <a:noFill/>
          <a:ln w="9525">
            <a:noFill/>
            <a:miter lim="800000"/>
            <a:headEnd/>
            <a:tailEnd/>
          </a:ln>
        </p:spPr>
        <p:txBody>
          <a:bodyPr vert="horz" wrap="square" lIns="93758" tIns="46880" rIns="93758" bIns="46880" numCol="1" anchor="t" anchorCtr="0" compatLnSpc="1">
            <a:prstTxWarp prst="textNoShape">
              <a:avLst/>
            </a:prstTxWarp>
          </a:bodyPr>
          <a:lstStyle>
            <a:lvl1pPr>
              <a:defRPr sz="1300"/>
            </a:lvl1pPr>
          </a:lstStyle>
          <a:p>
            <a:pPr>
              <a:defRPr/>
            </a:pPr>
            <a:endParaRPr lang="de-DE"/>
          </a:p>
        </p:txBody>
      </p:sp>
      <p:sp>
        <p:nvSpPr>
          <p:cNvPr id="5123" name="Rectangle 3"/>
          <p:cNvSpPr>
            <a:spLocks noGrp="1" noChangeArrowheads="1"/>
          </p:cNvSpPr>
          <p:nvPr>
            <p:ph type="dt" idx="1"/>
          </p:nvPr>
        </p:nvSpPr>
        <p:spPr bwMode="auto">
          <a:xfrm>
            <a:off x="3851275" y="1"/>
            <a:ext cx="2946400" cy="496888"/>
          </a:xfrm>
          <a:prstGeom prst="rect">
            <a:avLst/>
          </a:prstGeom>
          <a:noFill/>
          <a:ln w="9525">
            <a:noFill/>
            <a:miter lim="800000"/>
            <a:headEnd/>
            <a:tailEnd/>
          </a:ln>
        </p:spPr>
        <p:txBody>
          <a:bodyPr vert="horz" wrap="square" lIns="93758" tIns="46880" rIns="93758" bIns="46880" numCol="1" anchor="t" anchorCtr="0" compatLnSpc="1">
            <a:prstTxWarp prst="textNoShape">
              <a:avLst/>
            </a:prstTxWarp>
          </a:bodyPr>
          <a:lstStyle>
            <a:lvl1pPr algn="r">
              <a:defRPr sz="1300"/>
            </a:lvl1pPr>
          </a:lstStyle>
          <a:p>
            <a:pPr>
              <a:defRPr/>
            </a:pPr>
            <a:endParaRPr lang="de-DE"/>
          </a:p>
        </p:txBody>
      </p:sp>
      <p:sp>
        <p:nvSpPr>
          <p:cNvPr id="13316"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06465" y="4714878"/>
            <a:ext cx="4984750" cy="4467225"/>
          </a:xfrm>
          <a:prstGeom prst="rect">
            <a:avLst/>
          </a:prstGeom>
          <a:noFill/>
          <a:ln w="9525">
            <a:noFill/>
            <a:miter lim="800000"/>
            <a:headEnd/>
            <a:tailEnd/>
          </a:ln>
        </p:spPr>
        <p:txBody>
          <a:bodyPr vert="horz" wrap="square" lIns="93758" tIns="46880" rIns="93758" bIns="4688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3758" tIns="46880" rIns="93758" bIns="46880" numCol="1" anchor="b" anchorCtr="0" compatLnSpc="1">
            <a:prstTxWarp prst="textNoShape">
              <a:avLst/>
            </a:prstTxWarp>
          </a:bodyPr>
          <a:lstStyle>
            <a:lvl1pPr>
              <a:defRPr sz="1300"/>
            </a:lvl1pPr>
          </a:lstStyle>
          <a:p>
            <a:pPr>
              <a:defRPr/>
            </a:pPr>
            <a:endParaRPr lang="de-DE"/>
          </a:p>
        </p:txBody>
      </p:sp>
      <p:sp>
        <p:nvSpPr>
          <p:cNvPr id="5127"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3758" tIns="46880" rIns="93758" bIns="46880" numCol="1" anchor="b" anchorCtr="0" compatLnSpc="1">
            <a:prstTxWarp prst="textNoShape">
              <a:avLst/>
            </a:prstTxWarp>
          </a:bodyPr>
          <a:lstStyle>
            <a:lvl1pPr algn="r">
              <a:defRPr sz="1300"/>
            </a:lvl1pPr>
          </a:lstStyle>
          <a:p>
            <a:pPr>
              <a:defRPr/>
            </a:pPr>
            <a:fld id="{7B7B4885-0FE4-48E6-8886-FE323DF1D0B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ヒラギノ角ゴ Pro W3"/>
        <a:cs typeface="ヒラギノ角ゴ Pro W3"/>
      </a:defRPr>
    </a:lvl1pPr>
    <a:lvl2pPr marL="457200" algn="l" rtl="0" eaLnBrk="0" fontAlgn="base" hangingPunct="0">
      <a:spcBef>
        <a:spcPct val="30000"/>
      </a:spcBef>
      <a:spcAft>
        <a:spcPct val="0"/>
      </a:spcAft>
      <a:defRPr sz="1200" kern="1200">
        <a:solidFill>
          <a:schemeClr val="tx1"/>
        </a:solidFill>
        <a:latin typeface="Arial" pitchFamily="34" charset="0"/>
        <a:ea typeface="ヒラギノ角ゴ Pro W3"/>
        <a:cs typeface="ヒラギノ角ゴ Pro W3"/>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a:cs typeface="ヒラギノ角ゴ Pro W3"/>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a:cs typeface="ヒラギノ角ゴ Pro W3"/>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a:cs typeface="ヒラギノ角ゴ Pro W3"/>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35" descr="LVR_LJA_Logo_RGB_q"/>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56213" y="282575"/>
            <a:ext cx="30305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33"/>
          <p:cNvSpPr txBox="1">
            <a:spLocks noChangeArrowheads="1"/>
          </p:cNvSpPr>
          <p:nvPr userDrawn="1"/>
        </p:nvSpPr>
        <p:spPr bwMode="auto">
          <a:xfrm>
            <a:off x="1006475" y="-1588"/>
            <a:ext cx="2989263" cy="744538"/>
          </a:xfrm>
          <a:prstGeom prst="rect">
            <a:avLst/>
          </a:prstGeom>
          <a:noFill/>
          <a:ln>
            <a:noFill/>
          </a:ln>
          <a:extLst/>
        </p:spPr>
        <p:txBody>
          <a:bodyPr lIns="0" tIns="0" rIns="0" bIns="0" anchor="b"/>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r>
              <a:rPr lang="de-DE" altLang="de-DE" sz="1000" b="1" dirty="0" smtClean="0">
                <a:solidFill>
                  <a:srgbClr val="000000"/>
                </a:solidFill>
                <a:latin typeface="Verdana" panose="020B0604030504040204" pitchFamily="34" charset="0"/>
              </a:rPr>
              <a:t>LVR-Dezernat Kinder, Jugend und Familie</a:t>
            </a:r>
            <a:endParaRPr lang="de-DE" altLang="de-DE" sz="1000" dirty="0" smtClean="0">
              <a:solidFill>
                <a:srgbClr val="000000"/>
              </a:solidFill>
              <a:latin typeface="Verdana" panose="020B0604030504040204" pitchFamily="34" charset="0"/>
            </a:endParaRPr>
          </a:p>
        </p:txBody>
      </p:sp>
      <p:sp>
        <p:nvSpPr>
          <p:cNvPr id="7" name="Rectangle 7"/>
          <p:cNvSpPr>
            <a:spLocks noChangeArrowheads="1"/>
          </p:cNvSpPr>
          <p:nvPr/>
        </p:nvSpPr>
        <p:spPr bwMode="auto">
          <a:xfrm>
            <a:off x="863600" y="0"/>
            <a:ext cx="36513" cy="719138"/>
          </a:xfrm>
          <a:prstGeom prst="rect">
            <a:avLst/>
          </a:prstGeom>
          <a:solidFill>
            <a:srgbClr val="98BF0C"/>
          </a:solidFill>
          <a:ln>
            <a:noFill/>
          </a:ln>
          <a:extLst/>
        </p:spPr>
        <p:txBody>
          <a:bodyPr wrap="none" anchor="ct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de-DE" altLang="de-DE" smtClean="0"/>
          </a:p>
        </p:txBody>
      </p:sp>
      <p:sp>
        <p:nvSpPr>
          <p:cNvPr id="8" name="Line 9"/>
          <p:cNvSpPr>
            <a:spLocks noChangeShapeType="1"/>
          </p:cNvSpPr>
          <p:nvPr/>
        </p:nvSpPr>
        <p:spPr bwMode="auto">
          <a:xfrm>
            <a:off x="0" y="1006475"/>
            <a:ext cx="9144000" cy="0"/>
          </a:xfrm>
          <a:prstGeom prst="line">
            <a:avLst/>
          </a:prstGeom>
          <a:noFill/>
          <a:ln w="7200">
            <a:solidFill>
              <a:srgbClr val="00579D"/>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9" name="Line 10"/>
          <p:cNvSpPr>
            <a:spLocks noChangeShapeType="1"/>
          </p:cNvSpPr>
          <p:nvPr/>
        </p:nvSpPr>
        <p:spPr bwMode="auto">
          <a:xfrm>
            <a:off x="0" y="6567488"/>
            <a:ext cx="9145588" cy="0"/>
          </a:xfrm>
          <a:prstGeom prst="line">
            <a:avLst/>
          </a:prstGeom>
          <a:noFill/>
          <a:ln w="7239">
            <a:solidFill>
              <a:srgbClr val="00579D"/>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3074" name="Rectangle 2"/>
          <p:cNvSpPr>
            <a:spLocks noGrp="1" noChangeArrowheads="1"/>
          </p:cNvSpPr>
          <p:nvPr>
            <p:ph type="ctrTitle"/>
          </p:nvPr>
        </p:nvSpPr>
        <p:spPr>
          <a:xfrm>
            <a:off x="1006475" y="1366838"/>
            <a:ext cx="7288213" cy="1420812"/>
          </a:xfrm>
        </p:spPr>
        <p:txBody>
          <a:bodyPr anchor="b"/>
          <a:lstStyle>
            <a:lvl1pPr>
              <a:lnSpc>
                <a:spcPts val="2800"/>
              </a:lnSpc>
              <a:defRPr sz="2000"/>
            </a:lvl1pPr>
          </a:lstStyle>
          <a:p>
            <a:r>
              <a:rPr lang="de-DE"/>
              <a:t>Mastertitelformat bearbeiten</a:t>
            </a:r>
          </a:p>
        </p:txBody>
      </p:sp>
      <p:sp>
        <p:nvSpPr>
          <p:cNvPr id="3075" name="Rectangle 3"/>
          <p:cNvSpPr>
            <a:spLocks noGrp="1" noChangeArrowheads="1"/>
          </p:cNvSpPr>
          <p:nvPr>
            <p:ph type="subTitle" idx="1"/>
          </p:nvPr>
        </p:nvSpPr>
        <p:spPr>
          <a:xfrm>
            <a:off x="1006475" y="2878138"/>
            <a:ext cx="7288213" cy="3275012"/>
          </a:xfrm>
        </p:spPr>
        <p:txBody>
          <a:bodyPr/>
          <a:lstStyle>
            <a:lvl1pPr marL="0" indent="0">
              <a:defRPr sz="1400" b="0"/>
            </a:lvl1pPr>
          </a:lstStyle>
          <a:p>
            <a:r>
              <a:rPr lang="de-DE" dirty="0"/>
              <a:t>Master-Untertitelformat bearbeiten</a:t>
            </a:r>
          </a:p>
        </p:txBody>
      </p:sp>
      <p:sp>
        <p:nvSpPr>
          <p:cNvPr id="10" name="Rectangle 22"/>
          <p:cNvSpPr>
            <a:spLocks noGrp="1" noChangeArrowheads="1"/>
          </p:cNvSpPr>
          <p:nvPr>
            <p:ph type="dt" sz="half" idx="10"/>
          </p:nvPr>
        </p:nvSpPr>
        <p:spPr/>
        <p:txBody>
          <a:bodyPr/>
          <a:lstStyle>
            <a:lvl1pPr>
              <a:defRPr/>
            </a:lvl1pPr>
          </a:lstStyle>
          <a:p>
            <a:pPr>
              <a:defRPr/>
            </a:pPr>
            <a:r>
              <a:rPr lang="de-DE" smtClean="0"/>
              <a:t>Sitzung des Landesjugendhilfeausschusses am 26.01.2023</a:t>
            </a:r>
            <a:endParaRPr lang="de-DE"/>
          </a:p>
        </p:txBody>
      </p:sp>
    </p:spTree>
    <p:extLst>
      <p:ext uri="{BB962C8B-B14F-4D97-AF65-F5344CB8AC3E}">
        <p14:creationId xmlns:p14="http://schemas.microsoft.com/office/powerpoint/2010/main" val="71076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lvl1pPr>
              <a:defRPr/>
            </a:lvl1pPr>
          </a:lstStyle>
          <a:p>
            <a:pPr>
              <a:defRPr/>
            </a:pPr>
            <a:r>
              <a:rPr lang="de-DE" altLang="de-DE"/>
              <a:t>Folie </a:t>
            </a:r>
            <a:fld id="{F4496C8A-DF7E-4A03-85A9-C51F82AAAB76}"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25337602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473825" y="1295400"/>
            <a:ext cx="1820863" cy="498316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006475" y="1295400"/>
            <a:ext cx="5314950" cy="4983163"/>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lvl1pPr>
              <a:defRPr/>
            </a:lvl1pPr>
          </a:lstStyle>
          <a:p>
            <a:pPr>
              <a:defRPr/>
            </a:pPr>
            <a:r>
              <a:rPr lang="de-DE" altLang="de-DE"/>
              <a:t>Folie </a:t>
            </a:r>
            <a:fld id="{D7521163-193D-41CB-936B-EF742CFBF1FE}"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174149689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lvl1pPr>
              <a:defRPr/>
            </a:lvl1pPr>
          </a:lstStyle>
          <a:p>
            <a:pPr>
              <a:defRPr/>
            </a:pPr>
            <a:r>
              <a:rPr lang="de-DE" altLang="de-DE"/>
              <a:t>Folie </a:t>
            </a:r>
            <a:fld id="{0C87C8B5-8579-433C-9BF8-7834F1058219}"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25864367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lvl1pPr>
              <a:defRPr/>
            </a:lvl1pPr>
          </a:lstStyle>
          <a:p>
            <a:pPr>
              <a:defRPr/>
            </a:pPr>
            <a:r>
              <a:rPr lang="de-DE" altLang="de-DE"/>
              <a:t>Folie </a:t>
            </a:r>
            <a:fld id="{020BDEE5-B0C0-43B7-99E2-E687DB7AA186}"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263164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1006475" y="2068513"/>
            <a:ext cx="3567113"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25988" y="2068513"/>
            <a:ext cx="3568700" cy="4210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6" name="Foliennummernplatzhalter 5"/>
          <p:cNvSpPr>
            <a:spLocks noGrp="1"/>
          </p:cNvSpPr>
          <p:nvPr>
            <p:ph type="sldNum" sz="quarter" idx="11"/>
          </p:nvPr>
        </p:nvSpPr>
        <p:spPr/>
        <p:txBody>
          <a:bodyPr/>
          <a:lstStyle>
            <a:lvl1pPr>
              <a:defRPr/>
            </a:lvl1pPr>
          </a:lstStyle>
          <a:p>
            <a:pPr>
              <a:defRPr/>
            </a:pPr>
            <a:r>
              <a:rPr lang="de-DE" altLang="de-DE"/>
              <a:t>Folie </a:t>
            </a:r>
            <a:fld id="{6CF45CA6-A91F-44EC-B059-CF8472FDBA6E}"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39947253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8" name="Foliennummernplatzhalter 7"/>
          <p:cNvSpPr>
            <a:spLocks noGrp="1"/>
          </p:cNvSpPr>
          <p:nvPr>
            <p:ph type="sldNum" sz="quarter" idx="11"/>
          </p:nvPr>
        </p:nvSpPr>
        <p:spPr/>
        <p:txBody>
          <a:bodyPr/>
          <a:lstStyle>
            <a:lvl1pPr>
              <a:defRPr/>
            </a:lvl1pPr>
          </a:lstStyle>
          <a:p>
            <a:pPr>
              <a:defRPr/>
            </a:pPr>
            <a:r>
              <a:rPr lang="de-DE" altLang="de-DE"/>
              <a:t>Folie </a:t>
            </a:r>
            <a:fld id="{678FD813-4CC2-49C7-BF54-895347CB41E6}"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419174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4" name="Foliennummernplatzhalter 3"/>
          <p:cNvSpPr>
            <a:spLocks noGrp="1"/>
          </p:cNvSpPr>
          <p:nvPr>
            <p:ph type="sldNum" sz="quarter" idx="11"/>
          </p:nvPr>
        </p:nvSpPr>
        <p:spPr/>
        <p:txBody>
          <a:bodyPr/>
          <a:lstStyle>
            <a:lvl1pPr>
              <a:defRPr/>
            </a:lvl1pPr>
          </a:lstStyle>
          <a:p>
            <a:pPr>
              <a:defRPr/>
            </a:pPr>
            <a:r>
              <a:rPr lang="de-DE" altLang="de-DE"/>
              <a:t>Folie </a:t>
            </a:r>
            <a:fld id="{A7447DF5-5144-4359-B659-6DB0C61883DF}"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5360685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pPr>
              <a:defRPr/>
            </a:pPr>
            <a:r>
              <a:rPr lang="de-DE" smtClean="0"/>
              <a:t>Sitzung des Landesjugendhilfeausschusses am 26.01.2023</a:t>
            </a:r>
            <a:endParaRPr lang="de-DE" dirty="0"/>
          </a:p>
        </p:txBody>
      </p:sp>
      <p:sp>
        <p:nvSpPr>
          <p:cNvPr id="3" name="Foliennummernplatzhalter 2"/>
          <p:cNvSpPr>
            <a:spLocks noGrp="1"/>
          </p:cNvSpPr>
          <p:nvPr>
            <p:ph type="sldNum" sz="quarter" idx="11"/>
          </p:nvPr>
        </p:nvSpPr>
        <p:spPr/>
        <p:txBody>
          <a:bodyPr/>
          <a:lstStyle>
            <a:lvl1pPr>
              <a:defRPr/>
            </a:lvl1pPr>
          </a:lstStyle>
          <a:p>
            <a:pPr>
              <a:defRPr/>
            </a:pPr>
            <a:r>
              <a:rPr lang="de-DE" altLang="de-DE"/>
              <a:t>Folie </a:t>
            </a:r>
            <a:fld id="{229B4248-E6BF-462F-AF4A-F6DE0EA16DE5}"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32245537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6" name="Foliennummernplatzhalter 5"/>
          <p:cNvSpPr>
            <a:spLocks noGrp="1"/>
          </p:cNvSpPr>
          <p:nvPr>
            <p:ph type="sldNum" sz="quarter" idx="11"/>
          </p:nvPr>
        </p:nvSpPr>
        <p:spPr/>
        <p:txBody>
          <a:bodyPr/>
          <a:lstStyle>
            <a:lvl1pPr>
              <a:defRPr/>
            </a:lvl1pPr>
          </a:lstStyle>
          <a:p>
            <a:pPr>
              <a:defRPr/>
            </a:pPr>
            <a:r>
              <a:rPr lang="de-DE" altLang="de-DE"/>
              <a:t>Folie </a:t>
            </a:r>
            <a:fld id="{FD99CD21-7693-4C03-B214-E6E826C783CA}"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3313254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de-DE" smtClean="0"/>
              <a:t>Sitzung des Landesjugendhilfeausschusses am 26.01.2023</a:t>
            </a:r>
            <a:endParaRPr lang="de-DE"/>
          </a:p>
        </p:txBody>
      </p:sp>
      <p:sp>
        <p:nvSpPr>
          <p:cNvPr id="6" name="Foliennummernplatzhalter 5"/>
          <p:cNvSpPr>
            <a:spLocks noGrp="1"/>
          </p:cNvSpPr>
          <p:nvPr>
            <p:ph type="sldNum" sz="quarter" idx="11"/>
          </p:nvPr>
        </p:nvSpPr>
        <p:spPr/>
        <p:txBody>
          <a:bodyPr/>
          <a:lstStyle>
            <a:lvl1pPr>
              <a:defRPr/>
            </a:lvl1pPr>
          </a:lstStyle>
          <a:p>
            <a:pPr>
              <a:defRPr/>
            </a:pPr>
            <a:r>
              <a:rPr lang="de-DE" altLang="de-DE"/>
              <a:t>Folie </a:t>
            </a:r>
            <a:fld id="{FC24FF32-CA86-4CAF-A555-692C60C8BA25}" type="slidenum">
              <a:rPr lang="de-DE" altLang="de-DE"/>
              <a:pPr>
                <a:defRPr/>
              </a:pPr>
              <a:t>‹Nr.›</a:t>
            </a:fld>
            <a:endParaRPr lang="de-DE" altLang="de-DE">
              <a:cs typeface="ヒラギノ角ゴ Pro W3"/>
            </a:endParaRPr>
          </a:p>
        </p:txBody>
      </p:sp>
    </p:spTree>
    <p:extLst>
      <p:ext uri="{BB962C8B-B14F-4D97-AF65-F5344CB8AC3E}">
        <p14:creationId xmlns:p14="http://schemas.microsoft.com/office/powerpoint/2010/main" val="38352315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5" descr="LVR_LJA_Logo_RGB_q"/>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257800" y="287338"/>
            <a:ext cx="30305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1006475" y="1295400"/>
            <a:ext cx="728821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Mastertitelformat bearbeiten</a:t>
            </a:r>
          </a:p>
        </p:txBody>
      </p:sp>
      <p:sp>
        <p:nvSpPr>
          <p:cNvPr id="1028" name="Rectangle 3"/>
          <p:cNvSpPr>
            <a:spLocks noGrp="1" noChangeArrowheads="1"/>
          </p:cNvSpPr>
          <p:nvPr>
            <p:ph type="body" idx="1"/>
          </p:nvPr>
        </p:nvSpPr>
        <p:spPr bwMode="auto">
          <a:xfrm>
            <a:off x="1006475" y="2068513"/>
            <a:ext cx="7288213" cy="421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Mastertextformat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9" name="Rectangle 18"/>
          <p:cNvSpPr>
            <a:spLocks noChangeArrowheads="1"/>
          </p:cNvSpPr>
          <p:nvPr/>
        </p:nvSpPr>
        <p:spPr bwMode="auto">
          <a:xfrm>
            <a:off x="863600" y="0"/>
            <a:ext cx="36513" cy="719138"/>
          </a:xfrm>
          <a:prstGeom prst="rect">
            <a:avLst/>
          </a:prstGeom>
          <a:solidFill>
            <a:srgbClr val="98BF0C"/>
          </a:solidFill>
          <a:ln>
            <a:noFill/>
          </a:ln>
          <a:extLst/>
        </p:spPr>
        <p:txBody>
          <a:bodyPr wrap="none" anchor="ctr"/>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endParaRPr lang="de-DE" altLang="de-DE" smtClean="0"/>
          </a:p>
        </p:txBody>
      </p:sp>
      <p:sp>
        <p:nvSpPr>
          <p:cNvPr id="1030" name="Line 20"/>
          <p:cNvSpPr>
            <a:spLocks noChangeShapeType="1"/>
          </p:cNvSpPr>
          <p:nvPr/>
        </p:nvSpPr>
        <p:spPr bwMode="auto">
          <a:xfrm>
            <a:off x="0" y="1006475"/>
            <a:ext cx="9144000" cy="0"/>
          </a:xfrm>
          <a:prstGeom prst="line">
            <a:avLst/>
          </a:prstGeom>
          <a:noFill/>
          <a:ln w="7200">
            <a:solidFill>
              <a:srgbClr val="00579D"/>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031" name="Line 21"/>
          <p:cNvSpPr>
            <a:spLocks noChangeShapeType="1"/>
          </p:cNvSpPr>
          <p:nvPr/>
        </p:nvSpPr>
        <p:spPr bwMode="auto">
          <a:xfrm>
            <a:off x="0" y="6567488"/>
            <a:ext cx="9145588" cy="0"/>
          </a:xfrm>
          <a:prstGeom prst="line">
            <a:avLst/>
          </a:prstGeom>
          <a:noFill/>
          <a:ln w="7239">
            <a:solidFill>
              <a:srgbClr val="00579D"/>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050" name="Rectangle 26"/>
          <p:cNvSpPr>
            <a:spLocks noGrp="1" noChangeArrowheads="1"/>
          </p:cNvSpPr>
          <p:nvPr>
            <p:ph type="dt" sz="half" idx="2"/>
          </p:nvPr>
        </p:nvSpPr>
        <p:spPr bwMode="auto">
          <a:xfrm>
            <a:off x="1006475" y="6553200"/>
            <a:ext cx="5038725" cy="287338"/>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eaLnBrk="1" hangingPunct="1">
              <a:lnSpc>
                <a:spcPts val="1200"/>
              </a:lnSpc>
              <a:defRPr sz="800">
                <a:latin typeface="+mn-lt"/>
                <a:cs typeface="Arial" pitchFamily="34" charset="0"/>
              </a:defRPr>
            </a:lvl1pPr>
          </a:lstStyle>
          <a:p>
            <a:pPr>
              <a:defRPr/>
            </a:pPr>
            <a:r>
              <a:rPr lang="de-DE" smtClean="0"/>
              <a:t>Sitzung des Landesjugendhilfeausschusses am 26.01.2023</a:t>
            </a:r>
            <a:endParaRPr lang="de-DE"/>
          </a:p>
        </p:txBody>
      </p:sp>
      <p:sp>
        <p:nvSpPr>
          <p:cNvPr id="1051" name="Rectangle 27"/>
          <p:cNvSpPr>
            <a:spLocks noGrp="1" noChangeArrowheads="1"/>
          </p:cNvSpPr>
          <p:nvPr>
            <p:ph type="sldNum" sz="quarter" idx="4"/>
          </p:nvPr>
        </p:nvSpPr>
        <p:spPr bwMode="auto">
          <a:xfrm>
            <a:off x="6400800" y="6553200"/>
            <a:ext cx="1905000" cy="2873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r" eaLnBrk="1" hangingPunct="1">
              <a:defRPr sz="800">
                <a:latin typeface="Verdana" panose="020B0604030504040204" pitchFamily="34" charset="0"/>
                <a:cs typeface="Arial" panose="020B0604020202020204" pitchFamily="34" charset="0"/>
              </a:defRPr>
            </a:lvl1pPr>
          </a:lstStyle>
          <a:p>
            <a:pPr>
              <a:defRPr/>
            </a:pPr>
            <a:r>
              <a:rPr lang="de-DE" altLang="de-DE"/>
              <a:t>Folie </a:t>
            </a:r>
            <a:fld id="{9274CDDF-C180-49EF-AA91-46A04656E96A}" type="slidenum">
              <a:rPr lang="de-DE" altLang="de-DE"/>
              <a:pPr>
                <a:defRPr/>
              </a:pPr>
              <a:t>‹Nr.›</a:t>
            </a:fld>
            <a:endParaRPr lang="de-DE" altLang="de-DE"/>
          </a:p>
        </p:txBody>
      </p:sp>
      <p:sp>
        <p:nvSpPr>
          <p:cNvPr id="1034" name="Text Box 33"/>
          <p:cNvSpPr txBox="1">
            <a:spLocks noChangeArrowheads="1"/>
          </p:cNvSpPr>
          <p:nvPr userDrawn="1"/>
        </p:nvSpPr>
        <p:spPr bwMode="auto">
          <a:xfrm>
            <a:off x="1006475" y="-1588"/>
            <a:ext cx="3205163" cy="744538"/>
          </a:xfrm>
          <a:prstGeom prst="rect">
            <a:avLst/>
          </a:prstGeom>
          <a:noFill/>
          <a:ln>
            <a:noFill/>
          </a:ln>
          <a:extLst/>
        </p:spPr>
        <p:txBody>
          <a:bodyPr lIns="0" tIns="0" rIns="0" bIns="0" anchor="b"/>
          <a:lstStyle>
            <a:lvl1pPr>
              <a:defRPr sz="2400">
                <a:solidFill>
                  <a:schemeClr val="tx1"/>
                </a:solidFill>
                <a:latin typeface="Arial" panose="020B0604020202020204" pitchFamily="34" charset="0"/>
                <a:ea typeface="ヒラギノ角ゴ Pro W3"/>
                <a:cs typeface="ヒラギノ角ゴ Pro W3"/>
              </a:defRPr>
            </a:lvl1pPr>
            <a:lvl2pPr marL="742950" indent="-285750">
              <a:defRPr sz="2400">
                <a:solidFill>
                  <a:schemeClr val="tx1"/>
                </a:solidFill>
                <a:latin typeface="Arial" panose="020B0604020202020204" pitchFamily="34" charset="0"/>
                <a:ea typeface="ヒラギノ角ゴ Pro W3"/>
                <a:cs typeface="ヒラギノ角ゴ Pro W3"/>
              </a:defRPr>
            </a:lvl2pPr>
            <a:lvl3pPr marL="1143000" indent="-228600">
              <a:defRPr sz="2400">
                <a:solidFill>
                  <a:schemeClr val="tx1"/>
                </a:solidFill>
                <a:latin typeface="Arial" panose="020B0604020202020204" pitchFamily="34" charset="0"/>
                <a:ea typeface="ヒラギノ角ゴ Pro W3"/>
                <a:cs typeface="ヒラギノ角ゴ Pro W3"/>
              </a:defRPr>
            </a:lvl3pPr>
            <a:lvl4pPr marL="1600200" indent="-228600">
              <a:defRPr sz="2400">
                <a:solidFill>
                  <a:schemeClr val="tx1"/>
                </a:solidFill>
                <a:latin typeface="Arial" panose="020B0604020202020204" pitchFamily="34" charset="0"/>
                <a:ea typeface="ヒラギノ角ゴ Pro W3"/>
                <a:cs typeface="ヒラギノ角ゴ Pro W3"/>
              </a:defRPr>
            </a:lvl4pPr>
            <a:lvl5pPr marL="2057400" indent="-228600">
              <a:defRPr sz="2400">
                <a:solidFill>
                  <a:schemeClr val="tx1"/>
                </a:solidFill>
                <a:latin typeface="Arial" panose="020B0604020202020204"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ヒラギノ角ゴ Pro W3"/>
                <a:cs typeface="ヒラギノ角ゴ Pro W3"/>
              </a:defRPr>
            </a:lvl9pPr>
          </a:lstStyle>
          <a:p>
            <a:pPr>
              <a:defRPr/>
            </a:pPr>
            <a:r>
              <a:rPr lang="de-DE" altLang="de-DE" sz="1000" b="1" dirty="0" smtClean="0">
                <a:solidFill>
                  <a:srgbClr val="000000"/>
                </a:solidFill>
                <a:latin typeface="Verdana" panose="020B0604030504040204" pitchFamily="34" charset="0"/>
              </a:rPr>
              <a:t>LVR-Dezernat Kinder, Jugend und Familie</a:t>
            </a:r>
            <a:endParaRPr lang="de-DE" altLang="de-DE" sz="1000" dirty="0" smtClean="0">
              <a:solidFill>
                <a:srgbClr val="000000"/>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4639" r:id="rId1"/>
    <p:sldLayoutId id="2147484640" r:id="rId2"/>
    <p:sldLayoutId id="2147484641" r:id="rId3"/>
    <p:sldLayoutId id="2147484642" r:id="rId4"/>
    <p:sldLayoutId id="2147484643" r:id="rId5"/>
    <p:sldLayoutId id="2147484644" r:id="rId6"/>
    <p:sldLayoutId id="2147484645" r:id="rId7"/>
    <p:sldLayoutId id="2147484646" r:id="rId8"/>
    <p:sldLayoutId id="2147484647" r:id="rId9"/>
    <p:sldLayoutId id="2147484648" r:id="rId10"/>
    <p:sldLayoutId id="2147484649" r:id="rId11"/>
  </p:sldLayoutIdLst>
  <p:timing>
    <p:tnLst>
      <p:par>
        <p:cTn id="1" dur="indefinite" restart="never" nodeType="tmRoot"/>
      </p:par>
    </p:tnLst>
  </p:timing>
  <p:hf hdr="0" ftr="0"/>
  <p:txStyles>
    <p:titleStyle>
      <a:lvl1pPr algn="l" rtl="0" eaLnBrk="0" fontAlgn="base" hangingPunct="0">
        <a:lnSpc>
          <a:spcPts val="2000"/>
        </a:lnSpc>
        <a:spcBef>
          <a:spcPct val="0"/>
        </a:spcBef>
        <a:spcAft>
          <a:spcPct val="0"/>
        </a:spcAft>
        <a:defRPr sz="1400" b="1">
          <a:solidFill>
            <a:srgbClr val="00579D"/>
          </a:solidFill>
          <a:latin typeface="+mj-lt"/>
          <a:ea typeface="+mj-ea"/>
          <a:cs typeface="+mj-cs"/>
        </a:defRPr>
      </a:lvl1pPr>
      <a:lvl2pPr algn="l" rtl="0" eaLnBrk="0" fontAlgn="base" hangingPunct="0">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2pPr>
      <a:lvl3pPr algn="l" rtl="0" eaLnBrk="0" fontAlgn="base" hangingPunct="0">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3pPr>
      <a:lvl4pPr algn="l" rtl="0" eaLnBrk="0" fontAlgn="base" hangingPunct="0">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4pPr>
      <a:lvl5pPr algn="l" rtl="0" eaLnBrk="0" fontAlgn="base" hangingPunct="0">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5pPr>
      <a:lvl6pPr marL="457200" algn="l" rtl="0" fontAlgn="base">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6pPr>
      <a:lvl7pPr marL="914400" algn="l" rtl="0" fontAlgn="base">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7pPr>
      <a:lvl8pPr marL="1371600" algn="l" rtl="0" fontAlgn="base">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8pPr>
      <a:lvl9pPr marL="1828800" algn="l" rtl="0" fontAlgn="base">
        <a:lnSpc>
          <a:spcPts val="2000"/>
        </a:lnSpc>
        <a:spcBef>
          <a:spcPct val="0"/>
        </a:spcBef>
        <a:spcAft>
          <a:spcPct val="0"/>
        </a:spcAft>
        <a:defRPr sz="1400" b="1">
          <a:solidFill>
            <a:srgbClr val="00579D"/>
          </a:solidFill>
          <a:latin typeface="Verdana" pitchFamily="34" charset="0"/>
          <a:ea typeface="ヒラギノ角ゴ Pro W3"/>
          <a:cs typeface="ヒラギノ角ゴ Pro W3"/>
        </a:defRPr>
      </a:lvl9pPr>
    </p:titleStyle>
    <p:bodyStyle>
      <a:lvl1pPr marL="342900" indent="-342900" algn="l" rtl="0" eaLnBrk="0" fontAlgn="base" hangingPunct="0">
        <a:lnSpc>
          <a:spcPts val="2000"/>
        </a:lnSpc>
        <a:spcBef>
          <a:spcPct val="0"/>
        </a:spcBef>
        <a:spcAft>
          <a:spcPct val="0"/>
        </a:spcAft>
        <a:defRPr sz="1200" b="1">
          <a:solidFill>
            <a:schemeClr val="tx1"/>
          </a:solidFill>
          <a:latin typeface="+mn-lt"/>
          <a:ea typeface="+mn-ea"/>
          <a:cs typeface="+mn-cs"/>
        </a:defRPr>
      </a:lvl1pPr>
      <a:lvl2pPr marL="742950" indent="-285750" algn="l" rtl="0" eaLnBrk="0" fontAlgn="base" hangingPunct="0">
        <a:lnSpc>
          <a:spcPts val="2000"/>
        </a:lnSpc>
        <a:spcBef>
          <a:spcPct val="0"/>
        </a:spcBef>
        <a:spcAft>
          <a:spcPct val="0"/>
        </a:spcAft>
        <a:buClr>
          <a:srgbClr val="00579D"/>
        </a:buClr>
        <a:buChar char="•"/>
        <a:defRPr sz="1200">
          <a:solidFill>
            <a:schemeClr val="tx1"/>
          </a:solidFill>
          <a:latin typeface="+mn-lt"/>
          <a:ea typeface="+mn-ea"/>
          <a:cs typeface="+mn-cs"/>
        </a:defRPr>
      </a:lvl2pPr>
      <a:lvl3pPr marL="1143000" indent="-228600" algn="l" rtl="0" eaLnBrk="0" fontAlgn="base" hangingPunct="0">
        <a:lnSpc>
          <a:spcPts val="2000"/>
        </a:lnSpc>
        <a:spcBef>
          <a:spcPct val="0"/>
        </a:spcBef>
        <a:spcAft>
          <a:spcPct val="0"/>
        </a:spcAft>
        <a:buClr>
          <a:srgbClr val="00579D"/>
        </a:buClr>
        <a:buChar char="•"/>
        <a:defRPr sz="1200">
          <a:solidFill>
            <a:schemeClr val="tx1"/>
          </a:solidFill>
          <a:latin typeface="+mn-lt"/>
          <a:ea typeface="+mn-ea"/>
          <a:cs typeface="+mn-cs"/>
        </a:defRPr>
      </a:lvl3pPr>
      <a:lvl4pPr marL="1600200" indent="-228600" algn="l" rtl="0" eaLnBrk="0" fontAlgn="base" hangingPunct="0">
        <a:lnSpc>
          <a:spcPts val="2000"/>
        </a:lnSpc>
        <a:spcBef>
          <a:spcPct val="0"/>
        </a:spcBef>
        <a:spcAft>
          <a:spcPct val="0"/>
        </a:spcAft>
        <a:buClr>
          <a:srgbClr val="00579D"/>
        </a:buClr>
        <a:buChar char="•"/>
        <a:defRPr sz="1200">
          <a:solidFill>
            <a:schemeClr val="tx1"/>
          </a:solidFill>
          <a:latin typeface="+mn-lt"/>
          <a:ea typeface="+mn-ea"/>
          <a:cs typeface="+mn-cs"/>
        </a:defRPr>
      </a:lvl4pPr>
      <a:lvl5pPr marL="2057400" indent="-228600" algn="l" rtl="0" eaLnBrk="0" fontAlgn="base" hangingPunct="0">
        <a:lnSpc>
          <a:spcPts val="2000"/>
        </a:lnSpc>
        <a:spcBef>
          <a:spcPct val="0"/>
        </a:spcBef>
        <a:spcAft>
          <a:spcPct val="0"/>
        </a:spcAft>
        <a:buClr>
          <a:srgbClr val="00579D"/>
        </a:buClr>
        <a:buChar char="•"/>
        <a:defRPr sz="1200">
          <a:solidFill>
            <a:schemeClr val="tx1"/>
          </a:solidFill>
          <a:latin typeface="+mn-lt"/>
          <a:ea typeface="+mn-ea"/>
          <a:cs typeface="+mn-cs"/>
        </a:defRPr>
      </a:lvl5pPr>
      <a:lvl6pPr marL="2514600" indent="-228600" algn="l" rtl="0" fontAlgn="base">
        <a:lnSpc>
          <a:spcPts val="2000"/>
        </a:lnSpc>
        <a:spcBef>
          <a:spcPct val="0"/>
        </a:spcBef>
        <a:spcAft>
          <a:spcPct val="0"/>
        </a:spcAft>
        <a:buClr>
          <a:srgbClr val="00579D"/>
        </a:buClr>
        <a:buChar char="•"/>
        <a:defRPr sz="1200">
          <a:solidFill>
            <a:schemeClr val="tx1"/>
          </a:solidFill>
          <a:latin typeface="+mn-lt"/>
          <a:ea typeface="+mn-ea"/>
          <a:cs typeface="+mn-cs"/>
        </a:defRPr>
      </a:lvl6pPr>
      <a:lvl7pPr marL="2971800" indent="-228600" algn="l" rtl="0" fontAlgn="base">
        <a:lnSpc>
          <a:spcPts val="2000"/>
        </a:lnSpc>
        <a:spcBef>
          <a:spcPct val="0"/>
        </a:spcBef>
        <a:spcAft>
          <a:spcPct val="0"/>
        </a:spcAft>
        <a:buClr>
          <a:srgbClr val="00579D"/>
        </a:buClr>
        <a:buChar char="•"/>
        <a:defRPr sz="1200">
          <a:solidFill>
            <a:schemeClr val="tx1"/>
          </a:solidFill>
          <a:latin typeface="+mn-lt"/>
          <a:ea typeface="+mn-ea"/>
          <a:cs typeface="+mn-cs"/>
        </a:defRPr>
      </a:lvl7pPr>
      <a:lvl8pPr marL="3429000" indent="-228600" algn="l" rtl="0" fontAlgn="base">
        <a:lnSpc>
          <a:spcPts val="2000"/>
        </a:lnSpc>
        <a:spcBef>
          <a:spcPct val="0"/>
        </a:spcBef>
        <a:spcAft>
          <a:spcPct val="0"/>
        </a:spcAft>
        <a:buClr>
          <a:srgbClr val="00579D"/>
        </a:buClr>
        <a:buChar char="•"/>
        <a:defRPr sz="1200">
          <a:solidFill>
            <a:schemeClr val="tx1"/>
          </a:solidFill>
          <a:latin typeface="+mn-lt"/>
          <a:ea typeface="+mn-ea"/>
          <a:cs typeface="+mn-cs"/>
        </a:defRPr>
      </a:lvl8pPr>
      <a:lvl9pPr marL="3886200" indent="-228600" algn="l" rtl="0" fontAlgn="base">
        <a:lnSpc>
          <a:spcPts val="2000"/>
        </a:lnSpc>
        <a:spcBef>
          <a:spcPct val="0"/>
        </a:spcBef>
        <a:spcAft>
          <a:spcPct val="0"/>
        </a:spcAft>
        <a:buClr>
          <a:srgbClr val="00579D"/>
        </a:buClr>
        <a:buChar char="•"/>
        <a:defRPr sz="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algn="ctr"/>
            <a:r>
              <a:rPr lang="de-DE" sz="3600" dirty="0" smtClean="0">
                <a:solidFill>
                  <a:srgbClr val="00579D"/>
                </a:solidFill>
              </a:rPr>
              <a:t> </a:t>
            </a:r>
          </a:p>
          <a:p>
            <a:pPr algn="ctr"/>
            <a:endParaRPr lang="de-DE" sz="3600" dirty="0">
              <a:solidFill>
                <a:srgbClr val="00579D"/>
              </a:solidFill>
            </a:endParaRPr>
          </a:p>
          <a:p>
            <a:pPr algn="ctr"/>
            <a:r>
              <a:rPr lang="de-DE" sz="3600" dirty="0" smtClean="0">
                <a:solidFill>
                  <a:srgbClr val="00579D"/>
                </a:solidFill>
              </a:rPr>
              <a:t>Landesrahmenvertrag nach</a:t>
            </a:r>
          </a:p>
          <a:p>
            <a:pPr algn="ctr"/>
            <a:endParaRPr lang="de-DE" sz="3600" dirty="0">
              <a:solidFill>
                <a:srgbClr val="00579D"/>
              </a:solidFill>
            </a:endParaRPr>
          </a:p>
          <a:p>
            <a:pPr algn="ctr"/>
            <a:r>
              <a:rPr lang="de-DE" sz="3600" dirty="0" smtClean="0">
                <a:solidFill>
                  <a:srgbClr val="00579D"/>
                </a:solidFill>
              </a:rPr>
              <a:t> § 131 SGB IX -</a:t>
            </a:r>
          </a:p>
          <a:p>
            <a:pPr algn="ctr"/>
            <a:endParaRPr lang="de-DE" sz="3600" dirty="0">
              <a:solidFill>
                <a:srgbClr val="00579D"/>
              </a:solidFill>
            </a:endParaRPr>
          </a:p>
          <a:p>
            <a:pPr algn="ctr"/>
            <a:endParaRPr lang="de-DE" sz="3600" dirty="0" smtClean="0">
              <a:solidFill>
                <a:srgbClr val="00579D"/>
              </a:solidFill>
            </a:endParaRPr>
          </a:p>
          <a:p>
            <a:pPr algn="ctr"/>
            <a:r>
              <a:rPr lang="de-DE" sz="3600" dirty="0" smtClean="0">
                <a:solidFill>
                  <a:srgbClr val="00579D"/>
                </a:solidFill>
              </a:rPr>
              <a:t>Sachstandsbericht</a:t>
            </a:r>
            <a:endParaRPr lang="de-DE" sz="3600" dirty="0">
              <a:solidFill>
                <a:srgbClr val="00579D"/>
              </a:solidFill>
            </a:endParaRPr>
          </a:p>
        </p:txBody>
      </p:sp>
      <p:sp>
        <p:nvSpPr>
          <p:cNvPr id="4" name="Foliennummernplatzhalter 3"/>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a:t>
            </a:fld>
            <a:endParaRPr lang="de-DE" altLang="de-DE">
              <a:cs typeface="ヒラギノ角ゴ Pro W3"/>
            </a:endParaRPr>
          </a:p>
        </p:txBody>
      </p:sp>
      <p:sp>
        <p:nvSpPr>
          <p:cNvPr id="2" name="Datumsplatzhalter 1"/>
          <p:cNvSpPr>
            <a:spLocks noGrp="1"/>
          </p:cNvSpPr>
          <p:nvPr>
            <p:ph type="dt" sz="half" idx="10"/>
          </p:nvPr>
        </p:nvSpPr>
        <p:spPr/>
        <p:txBody>
          <a:bodyPr/>
          <a:lstStyle/>
          <a:p>
            <a:pPr>
              <a:defRPr/>
            </a:pPr>
            <a:r>
              <a:rPr lang="de-DE" smtClean="0"/>
              <a:t>Sitzung des Landesjugendhilfeausschusses am 26.01.2023</a:t>
            </a:r>
            <a:endParaRPr lang="de-DE" dirty="0"/>
          </a:p>
        </p:txBody>
      </p:sp>
    </p:spTree>
    <p:extLst>
      <p:ext uri="{BB962C8B-B14F-4D97-AF65-F5344CB8AC3E}">
        <p14:creationId xmlns:p14="http://schemas.microsoft.com/office/powerpoint/2010/main" val="14260001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smtClean="0"/>
              <a:t>UAG 2.2 – Leistungen in heilpädagogischen Kindertages-einrichtungen – Basisleistung II</a:t>
            </a:r>
            <a:endParaRPr lang="de-DE" sz="1600" dirty="0"/>
          </a:p>
        </p:txBody>
      </p:sp>
      <p:sp>
        <p:nvSpPr>
          <p:cNvPr id="3" name="Inhaltsplatzhalter 2"/>
          <p:cNvSpPr>
            <a:spLocks noGrp="1"/>
          </p:cNvSpPr>
          <p:nvPr>
            <p:ph idx="1"/>
          </p:nvPr>
        </p:nvSpPr>
        <p:spPr>
          <a:xfrm>
            <a:off x="899592" y="1844824"/>
            <a:ext cx="7288213" cy="4608512"/>
          </a:xfrm>
        </p:spPr>
        <p:txBody>
          <a:bodyPr/>
          <a:lstStyle/>
          <a:p>
            <a:r>
              <a:rPr lang="de-DE" dirty="0" smtClean="0"/>
              <a:t>Ausgangslage</a:t>
            </a:r>
          </a:p>
          <a:p>
            <a:endParaRPr lang="de-DE" dirty="0"/>
          </a:p>
          <a:p>
            <a:pPr>
              <a:buFont typeface="Wingdings" panose="05000000000000000000" pitchFamily="2" charset="2"/>
              <a:buChar char="Ø"/>
            </a:pPr>
            <a:r>
              <a:rPr lang="de-DE" sz="1600" b="0" dirty="0" smtClean="0"/>
              <a:t>Inklusive Kindertageseinrichtungen – Finanzierung über KiBiz-Pauschalen und ergänzende Finanzierung über die Eingliederungshilfe in Form der Basisleitung I</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Ggf. ergänzenden Finanzierung über individuelle heilpädagogische Leistungen</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Parallel noch wenige Kinder mit der FInK-Förderung</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hier wird es einen Übergang in das neue BTHG-System geben (mit der Vorlage 14/3397 wurde über den Übergang informiert)</a:t>
            </a:r>
          </a:p>
          <a:p>
            <a:pPr>
              <a:buFont typeface="Wingdings" panose="05000000000000000000" pitchFamily="2" charset="2"/>
              <a:buChar char="Ø"/>
            </a:pPr>
            <a:endParaRPr lang="de-DE" sz="1600" b="0" dirty="0"/>
          </a:p>
          <a:p>
            <a:pPr marL="171450" indent="-171450">
              <a:buFont typeface="Wingdings" panose="05000000000000000000" pitchFamily="2" charset="2"/>
              <a:buChar char="Ø"/>
            </a:pPr>
            <a:endParaRPr lang="de-DE" sz="1600" b="0" dirty="0"/>
          </a:p>
          <a:p>
            <a:pPr marL="171450" indent="-171450">
              <a:buFont typeface="Wingdings" panose="05000000000000000000" pitchFamily="2" charset="2"/>
              <a:buChar char="Ø"/>
            </a:pPr>
            <a:r>
              <a:rPr lang="de-DE" sz="1600" b="0" dirty="0" smtClean="0"/>
              <a:t>  Heilpädagogische Gruppen und Einrichtungen (100 % </a:t>
            </a:r>
            <a:r>
              <a:rPr lang="de-DE" sz="1600" b="0" dirty="0" err="1" smtClean="0"/>
              <a:t>ige</a:t>
            </a:r>
            <a:r>
              <a:rPr lang="de-DE" sz="1600" b="0" dirty="0" smtClean="0"/>
              <a:t> </a:t>
            </a:r>
            <a:r>
              <a:rPr lang="de-DE" sz="1600" b="0" dirty="0" err="1" smtClean="0"/>
              <a:t>Finan</a:t>
            </a:r>
            <a:r>
              <a:rPr lang="de-DE" sz="1600" b="0" dirty="0" smtClean="0"/>
              <a:t>-                                           </a:t>
            </a:r>
          </a:p>
          <a:p>
            <a:pPr marL="0" indent="0"/>
            <a:r>
              <a:rPr lang="de-DE" sz="1600" b="0" dirty="0" smtClean="0"/>
              <a:t>    </a:t>
            </a:r>
          </a:p>
          <a:p>
            <a:pPr marL="0" indent="0"/>
            <a:r>
              <a:rPr lang="de-DE" sz="1600" b="0" dirty="0" err="1" smtClean="0"/>
              <a:t>zierung</a:t>
            </a:r>
            <a:r>
              <a:rPr lang="de-DE" sz="1600" b="0" dirty="0" smtClean="0"/>
              <a:t> durch den LVR)</a:t>
            </a:r>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10</a:t>
            </a:fld>
            <a:endParaRPr lang="de-DE" altLang="de-DE">
              <a:cs typeface="ヒラギノ角ゴ Pro W3"/>
            </a:endParaRPr>
          </a:p>
        </p:txBody>
      </p:sp>
    </p:spTree>
    <p:extLst>
      <p:ext uri="{BB962C8B-B14F-4D97-AF65-F5344CB8AC3E}">
        <p14:creationId xmlns:p14="http://schemas.microsoft.com/office/powerpoint/2010/main" val="50175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 calcmode="lin" valueType="num">
                                      <p:cBhvr additive="base">
                                        <p:cTn id="49"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a:t>UAG </a:t>
            </a:r>
            <a:r>
              <a:rPr lang="de-DE" sz="1600" dirty="0" smtClean="0"/>
              <a:t>2.2 </a:t>
            </a:r>
            <a:r>
              <a:rPr lang="de-DE" sz="1600" dirty="0"/>
              <a:t>– Leistungen in heilpädagogischen </a:t>
            </a:r>
            <a:r>
              <a:rPr lang="de-DE" sz="1600" dirty="0" smtClean="0"/>
              <a:t>Kindertages-einrichtungen </a:t>
            </a:r>
            <a:r>
              <a:rPr lang="de-DE" sz="1600" dirty="0"/>
              <a:t>– Basisleistung II</a:t>
            </a:r>
          </a:p>
        </p:txBody>
      </p:sp>
      <p:sp>
        <p:nvSpPr>
          <p:cNvPr id="3" name="Inhaltsplatzhalter 2"/>
          <p:cNvSpPr>
            <a:spLocks noGrp="1"/>
          </p:cNvSpPr>
          <p:nvPr>
            <p:ph idx="1"/>
          </p:nvPr>
        </p:nvSpPr>
        <p:spPr>
          <a:xfrm>
            <a:off x="1006475" y="1916832"/>
            <a:ext cx="7288213" cy="4361731"/>
          </a:xfrm>
        </p:spPr>
        <p:txBody>
          <a:bodyPr/>
          <a:lstStyle/>
          <a:p>
            <a:pPr>
              <a:buFont typeface="Wingdings" panose="05000000000000000000" pitchFamily="2" charset="2"/>
              <a:buChar char="Ø"/>
            </a:pPr>
            <a:r>
              <a:rPr lang="de-DE" sz="1600" b="0" dirty="0" smtClean="0"/>
              <a:t>Sorge der Träger und Einrichtungen, aber auch der betroffenen Eltern, dass künftig eine Betreuung für Kinder mit einem hohen Teilhabebedarf nicht mehr möglich ist, weil der LVR die heilpädagogischen Gruppen und Einrichtungen auflöst bzw. abschafft.</a:t>
            </a:r>
          </a:p>
          <a:p>
            <a:pPr>
              <a:lnSpc>
                <a:spcPct val="100000"/>
              </a:lnSpc>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LVR nimmt die Sorgen ernst, allerdings muss festgestellt werden, dass eine Reihe von „Fehlinformationen“ in die Landschaft gestreut werden</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Ziel ist nicht die Auflösung oder Abschaffung der heilpädagogischen Gruppen und Einrichtungen, sondern die Weiterentwicklung</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LVR ist nicht an einer Leistungsunterbrechung bzw. einem Qualitätsverlust der Betreuung von Kindern mit einem hohen Teilhabebedarf interessiert</a:t>
            </a:r>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11</a:t>
            </a:fld>
            <a:endParaRPr lang="de-DE" altLang="de-DE">
              <a:cs typeface="ヒラギノ角ゴ Pro W3"/>
            </a:endParaRPr>
          </a:p>
        </p:txBody>
      </p:sp>
    </p:spTree>
    <p:extLst>
      <p:ext uri="{BB962C8B-B14F-4D97-AF65-F5344CB8AC3E}">
        <p14:creationId xmlns:p14="http://schemas.microsoft.com/office/powerpoint/2010/main" val="275514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89208" y="1125686"/>
            <a:ext cx="7288213" cy="719138"/>
          </a:xfrm>
        </p:spPr>
        <p:txBody>
          <a:bodyPr/>
          <a:lstStyle/>
          <a:p>
            <a:r>
              <a:rPr lang="de-DE" sz="1600" dirty="0"/>
              <a:t>UAG </a:t>
            </a:r>
            <a:r>
              <a:rPr lang="de-DE" sz="1600" dirty="0" smtClean="0"/>
              <a:t>2.2 </a:t>
            </a:r>
            <a:r>
              <a:rPr lang="de-DE" sz="1600" dirty="0"/>
              <a:t>– Leistungen in heilpädagogischen </a:t>
            </a:r>
            <a:r>
              <a:rPr lang="de-DE" sz="1600" dirty="0" smtClean="0"/>
              <a:t>Kindertages-einrichtungen </a:t>
            </a:r>
            <a:r>
              <a:rPr lang="de-DE" sz="1600" dirty="0"/>
              <a:t>– Basisleistung II</a:t>
            </a:r>
          </a:p>
        </p:txBody>
      </p:sp>
      <p:sp>
        <p:nvSpPr>
          <p:cNvPr id="3" name="Inhaltsplatzhalter 2"/>
          <p:cNvSpPr>
            <a:spLocks noGrp="1"/>
          </p:cNvSpPr>
          <p:nvPr>
            <p:ph idx="1"/>
          </p:nvPr>
        </p:nvSpPr>
        <p:spPr>
          <a:xfrm>
            <a:off x="989208" y="1844824"/>
            <a:ext cx="7288213" cy="4608512"/>
          </a:xfrm>
        </p:spPr>
        <p:txBody>
          <a:bodyPr/>
          <a:lstStyle/>
          <a:p>
            <a:pPr>
              <a:buFont typeface="Wingdings" panose="05000000000000000000" pitchFamily="2" charset="2"/>
              <a:buChar char="Ø"/>
            </a:pPr>
            <a:r>
              <a:rPr lang="de-DE" sz="1600" b="0" dirty="0"/>
              <a:t>d</a:t>
            </a:r>
            <a:r>
              <a:rPr lang="de-DE" sz="1600" b="0" dirty="0" smtClean="0"/>
              <a:t>er LVR war bereits vor dem BTHG für die Finanzierung dieser Gruppen und Einrichtungen zuständig </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a:t>j</a:t>
            </a:r>
            <a:r>
              <a:rPr lang="de-DE" sz="1600" b="0" dirty="0" smtClean="0"/>
              <a:t>etzt gilt es aber den Übergang in das neue System zu gestalten</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a:t>e</a:t>
            </a:r>
            <a:r>
              <a:rPr lang="de-DE" sz="1600" b="0" dirty="0" smtClean="0"/>
              <a:t>ine Maßnahme war, dass sich die Vertragspartner verständigt haben, dass die Finanzierung der heilpädagogischen Gruppen und Einrichtungen in der bestehenden Form (Leistungsentgelte) bis zu dem Zeitpunkt fortgeführt wird, bis eine Rahmenleistungsbeschreibung beschlossen und neue Leistungs- und Vergütungsvereinbarungen abgeschlossen worden sind</a:t>
            </a:r>
          </a:p>
          <a:p>
            <a:pPr>
              <a:buFont typeface="Wingdings" panose="05000000000000000000" pitchFamily="2" charset="2"/>
              <a:buChar char="Ø"/>
            </a:pPr>
            <a:endParaRPr lang="de-DE" sz="1600" b="0" dirty="0" smtClean="0"/>
          </a:p>
          <a:p>
            <a:pPr>
              <a:buFont typeface="Wingdings" panose="05000000000000000000" pitchFamily="2" charset="2"/>
              <a:buChar char="Ø"/>
            </a:pPr>
            <a:r>
              <a:rPr lang="de-DE" sz="1600" b="0" dirty="0" smtClean="0"/>
              <a:t>Information der Träger von heilpädagogischen Gruppen und Einrichtungen über die Spitzenverbände – Freie Wohlfahrtspflege und </a:t>
            </a:r>
            <a:r>
              <a:rPr lang="de-DE" sz="1600" b="0" smtClean="0"/>
              <a:t>kommunale SPV (Dezember </a:t>
            </a:r>
            <a:r>
              <a:rPr lang="de-DE" sz="1600" b="0" dirty="0" smtClean="0"/>
              <a:t>2022)</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Informationsschreiben ist auf der LVR-BTHG-Seite eingestellt</a:t>
            </a:r>
            <a:endParaRPr lang="de-DE" sz="1600" b="0"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12</a:t>
            </a:fld>
            <a:endParaRPr lang="de-DE" altLang="de-DE">
              <a:cs typeface="ヒラギノ角ゴ Pro W3"/>
            </a:endParaRPr>
          </a:p>
        </p:txBody>
      </p:sp>
    </p:spTree>
    <p:extLst>
      <p:ext uri="{BB962C8B-B14F-4D97-AF65-F5344CB8AC3E}">
        <p14:creationId xmlns:p14="http://schemas.microsoft.com/office/powerpoint/2010/main" val="185933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89208" y="1125686"/>
            <a:ext cx="7288213" cy="719138"/>
          </a:xfrm>
        </p:spPr>
        <p:txBody>
          <a:bodyPr/>
          <a:lstStyle/>
          <a:p>
            <a:r>
              <a:rPr lang="de-DE" sz="1600" dirty="0"/>
              <a:t>UAG </a:t>
            </a:r>
            <a:r>
              <a:rPr lang="de-DE" sz="1600" dirty="0" smtClean="0"/>
              <a:t>2.2 </a:t>
            </a:r>
            <a:r>
              <a:rPr lang="de-DE" sz="1600" dirty="0"/>
              <a:t>– Leistungen in heilpädagogischen </a:t>
            </a:r>
            <a:r>
              <a:rPr lang="de-DE" sz="1600" dirty="0" smtClean="0"/>
              <a:t>Kindertages-einrichtungen </a:t>
            </a:r>
            <a:r>
              <a:rPr lang="de-DE" sz="1600" dirty="0"/>
              <a:t>– Basisleistung II</a:t>
            </a:r>
          </a:p>
        </p:txBody>
      </p:sp>
      <p:sp>
        <p:nvSpPr>
          <p:cNvPr id="3" name="Inhaltsplatzhalter 2"/>
          <p:cNvSpPr>
            <a:spLocks noGrp="1"/>
          </p:cNvSpPr>
          <p:nvPr>
            <p:ph idx="1"/>
          </p:nvPr>
        </p:nvSpPr>
        <p:spPr>
          <a:xfrm>
            <a:off x="989208" y="1844824"/>
            <a:ext cx="7288213" cy="4608512"/>
          </a:xfrm>
        </p:spPr>
        <p:txBody>
          <a:bodyPr/>
          <a:lstStyle/>
          <a:p>
            <a:pPr>
              <a:buFont typeface="Wingdings" panose="05000000000000000000" pitchFamily="2" charset="2"/>
              <a:buChar char="Ø"/>
            </a:pPr>
            <a:r>
              <a:rPr lang="de-DE" sz="1600" b="0" dirty="0"/>
              <a:t>i</a:t>
            </a:r>
            <a:r>
              <a:rPr lang="de-DE" sz="1600" b="0" dirty="0" smtClean="0"/>
              <a:t>m Frühjahr 2023 wird es eine Informationsveranstaltung des LVR für die Träger der heilpädagogischen Gruppen und Einrichtungen geben</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a:t>w</a:t>
            </a:r>
            <a:r>
              <a:rPr lang="de-DE" sz="1600" b="0" dirty="0" smtClean="0"/>
              <a:t>eiterhin eine Veranstaltung für die Jugendhilfeplaner</a:t>
            </a:r>
          </a:p>
          <a:p>
            <a:pPr>
              <a:buFont typeface="Wingdings" panose="05000000000000000000" pitchFamily="2" charset="2"/>
              <a:buChar char="Ø"/>
            </a:pPr>
            <a:endParaRPr lang="de-DE" sz="1600" b="0" dirty="0"/>
          </a:p>
          <a:p>
            <a:pPr>
              <a:buFont typeface="Wingdings" panose="05000000000000000000" pitchFamily="2" charset="2"/>
              <a:buChar char="Ø"/>
            </a:pPr>
            <a:endParaRPr lang="de-DE" sz="1600" b="0" dirty="0" smtClean="0"/>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Zeitplan der Umstellung der heilpädagogischen Gruppen und Einrichtungen ergibt sich aus dem Landesrahmenvertrag</a:t>
            </a:r>
          </a:p>
          <a:p>
            <a:pPr>
              <a:buFont typeface="Wingdings" panose="05000000000000000000" pitchFamily="2" charset="2"/>
              <a:buChar char="Ø"/>
            </a:pPr>
            <a:endParaRPr lang="de-DE" sz="1600" dirty="0"/>
          </a:p>
          <a:p>
            <a:pPr lvl="1">
              <a:buFont typeface="Wingdings" panose="05000000000000000000" pitchFamily="2" charset="2"/>
              <a:buChar char="Ø"/>
            </a:pPr>
            <a:r>
              <a:rPr lang="de-DE" sz="1600" dirty="0"/>
              <a:t>b</a:t>
            </a:r>
            <a:r>
              <a:rPr lang="de-DE" sz="1600" dirty="0" smtClean="0"/>
              <a:t>is 31.12.2026 – mit Wirkung ab dem 01.08.2027</a:t>
            </a:r>
            <a:endParaRPr lang="de-DE" sz="1600" dirty="0"/>
          </a:p>
          <a:p>
            <a:pPr lvl="1">
              <a:buFont typeface="Wingdings" panose="05000000000000000000" pitchFamily="2" charset="2"/>
              <a:buChar char="Ø"/>
            </a:pPr>
            <a:r>
              <a:rPr lang="de-DE" sz="1600" dirty="0"/>
              <a:t>i</a:t>
            </a:r>
            <a:r>
              <a:rPr lang="de-DE" sz="1600" dirty="0" smtClean="0"/>
              <a:t>n Einzelfällen kann die Umstellung um zwei Jahre verlängert werden</a:t>
            </a:r>
            <a:endParaRPr lang="de-DE" sz="1600"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13</a:t>
            </a:fld>
            <a:endParaRPr lang="de-DE" altLang="de-DE">
              <a:cs typeface="ヒラギノ角ゴ Pro W3"/>
            </a:endParaRPr>
          </a:p>
        </p:txBody>
      </p:sp>
    </p:spTree>
    <p:extLst>
      <p:ext uri="{BB962C8B-B14F-4D97-AF65-F5344CB8AC3E}">
        <p14:creationId xmlns:p14="http://schemas.microsoft.com/office/powerpoint/2010/main" val="358979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a:t>UAG </a:t>
            </a:r>
            <a:r>
              <a:rPr lang="de-DE" sz="1600" dirty="0" smtClean="0"/>
              <a:t>2.2 </a:t>
            </a:r>
            <a:r>
              <a:rPr lang="de-DE" sz="1600" dirty="0"/>
              <a:t>– Leistungen in heilpädagogischen </a:t>
            </a:r>
            <a:r>
              <a:rPr lang="de-DE" sz="1600" dirty="0" smtClean="0"/>
              <a:t>Kindertages-einrichtungen </a:t>
            </a:r>
            <a:r>
              <a:rPr lang="de-DE" sz="1600" dirty="0"/>
              <a:t>– Basisleistung II</a:t>
            </a:r>
          </a:p>
        </p:txBody>
      </p:sp>
      <p:sp>
        <p:nvSpPr>
          <p:cNvPr id="3" name="Inhaltsplatzhalter 2"/>
          <p:cNvSpPr>
            <a:spLocks noGrp="1"/>
          </p:cNvSpPr>
          <p:nvPr>
            <p:ph idx="1"/>
          </p:nvPr>
        </p:nvSpPr>
        <p:spPr/>
        <p:txBody>
          <a:bodyPr/>
          <a:lstStyle/>
          <a:p>
            <a:pPr>
              <a:buFont typeface="Wingdings" panose="05000000000000000000" pitchFamily="2" charset="2"/>
              <a:buChar char="Ø"/>
            </a:pPr>
            <a:r>
              <a:rPr lang="de-DE" sz="1600" dirty="0" smtClean="0"/>
              <a:t>Weiterentwicklung der derzeitigen heilpädagogischen Kindertageseinrichtungen</a:t>
            </a:r>
          </a:p>
          <a:p>
            <a:pPr>
              <a:buFont typeface="Wingdings" panose="05000000000000000000" pitchFamily="2" charset="2"/>
              <a:buChar char="Ø"/>
            </a:pPr>
            <a:endParaRPr lang="de-DE" b="0" dirty="0" smtClean="0"/>
          </a:p>
          <a:p>
            <a:pPr>
              <a:buFont typeface="Wingdings" panose="05000000000000000000" pitchFamily="2" charset="2"/>
              <a:buChar char="Ø"/>
            </a:pPr>
            <a:endParaRPr lang="de-DE" b="0" dirty="0"/>
          </a:p>
          <a:p>
            <a:pPr lvl="1">
              <a:buFont typeface="Wingdings" panose="05000000000000000000" pitchFamily="2" charset="2"/>
              <a:buChar char="Ø"/>
            </a:pPr>
            <a:r>
              <a:rPr lang="de-DE" sz="1600" dirty="0"/>
              <a:t>f</a:t>
            </a:r>
            <a:r>
              <a:rPr lang="de-DE" sz="1600" dirty="0" smtClean="0"/>
              <a:t>inanziell</a:t>
            </a:r>
          </a:p>
          <a:p>
            <a:pPr lvl="2">
              <a:buFont typeface="Wingdings" panose="05000000000000000000" pitchFamily="2" charset="2"/>
              <a:buChar char="Ø"/>
            </a:pPr>
            <a:r>
              <a:rPr lang="de-DE" sz="1600" dirty="0" smtClean="0"/>
              <a:t>Umstellung auf Finanzierung über KiBiz und Eingliederungshilfeleistungen (EGH)</a:t>
            </a:r>
          </a:p>
          <a:p>
            <a:pPr lvl="1">
              <a:buFont typeface="Wingdings" panose="05000000000000000000" pitchFamily="2" charset="2"/>
              <a:buChar char="Ø"/>
            </a:pPr>
            <a:endParaRPr lang="de-DE" sz="1600" b="0" dirty="0" smtClean="0"/>
          </a:p>
          <a:p>
            <a:pPr lvl="1">
              <a:buFont typeface="Wingdings" panose="05000000000000000000" pitchFamily="2" charset="2"/>
              <a:buChar char="Ø"/>
            </a:pPr>
            <a:r>
              <a:rPr lang="de-DE" sz="1600" dirty="0"/>
              <a:t>f</a:t>
            </a:r>
            <a:r>
              <a:rPr lang="de-DE" sz="1600" dirty="0" smtClean="0"/>
              <a:t>achlich </a:t>
            </a:r>
          </a:p>
          <a:p>
            <a:pPr lvl="2">
              <a:buFont typeface="Wingdings" panose="05000000000000000000" pitchFamily="2" charset="2"/>
              <a:buChar char="Ø"/>
            </a:pPr>
            <a:r>
              <a:rPr lang="de-DE" sz="1600" dirty="0" smtClean="0"/>
              <a:t>inklusive Konzeptionen</a:t>
            </a:r>
          </a:p>
          <a:p>
            <a:pPr lvl="2">
              <a:buFont typeface="Wingdings" panose="05000000000000000000" pitchFamily="2" charset="2"/>
              <a:buChar char="Ø"/>
            </a:pPr>
            <a:endParaRPr lang="de-DE" sz="1600" dirty="0"/>
          </a:p>
          <a:p>
            <a:pPr lvl="1">
              <a:buFont typeface="Wingdings" panose="05000000000000000000" pitchFamily="2" charset="2"/>
              <a:buChar char="Ø"/>
            </a:pPr>
            <a:r>
              <a:rPr lang="de-DE" sz="1600" dirty="0"/>
              <a:t>s</a:t>
            </a:r>
            <a:r>
              <a:rPr lang="de-DE" sz="1600" dirty="0" smtClean="0"/>
              <a:t>trukturell</a:t>
            </a:r>
          </a:p>
          <a:p>
            <a:pPr lvl="2">
              <a:buFont typeface="Wingdings" panose="05000000000000000000" pitchFamily="2" charset="2"/>
              <a:buChar char="Ø"/>
            </a:pPr>
            <a:r>
              <a:rPr lang="de-DE" sz="1600" dirty="0"/>
              <a:t>Inklusive Gruppen Betreuung von Kindern mit und ohne </a:t>
            </a:r>
            <a:r>
              <a:rPr lang="de-DE" sz="1600" dirty="0" smtClean="0"/>
              <a:t>Behinderung</a:t>
            </a:r>
            <a:endParaRPr lang="de-DE" sz="1600" dirty="0"/>
          </a:p>
          <a:p>
            <a:pPr marL="914400" lvl="2" indent="0">
              <a:buNone/>
            </a:pPr>
            <a:r>
              <a:rPr lang="de-DE" dirty="0" smtClean="0"/>
              <a:t>	</a:t>
            </a:r>
            <a:endParaRPr lang="de-DE"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14</a:t>
            </a:fld>
            <a:endParaRPr lang="de-DE" altLang="de-DE">
              <a:cs typeface="ヒラギノ角ゴ Pro W3"/>
            </a:endParaRPr>
          </a:p>
        </p:txBody>
      </p:sp>
    </p:spTree>
    <p:extLst>
      <p:ext uri="{BB962C8B-B14F-4D97-AF65-F5344CB8AC3E}">
        <p14:creationId xmlns:p14="http://schemas.microsoft.com/office/powerpoint/2010/main" val="253391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 calcmode="lin" valueType="num">
                                      <p:cBhvr additive="base">
                                        <p:cTn id="3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a:t>UAG </a:t>
            </a:r>
            <a:r>
              <a:rPr lang="de-DE" sz="1600" dirty="0" smtClean="0"/>
              <a:t>2.2 </a:t>
            </a:r>
            <a:r>
              <a:rPr lang="de-DE" sz="1600" dirty="0"/>
              <a:t>– Leistungen in heilpädagogischen </a:t>
            </a:r>
            <a:r>
              <a:rPr lang="de-DE" sz="1600" dirty="0" smtClean="0"/>
              <a:t>Kindertages-einrichtungen </a:t>
            </a:r>
            <a:r>
              <a:rPr lang="de-DE" sz="1600" dirty="0"/>
              <a:t>– Basisleistung II</a:t>
            </a:r>
          </a:p>
        </p:txBody>
      </p:sp>
      <p:sp>
        <p:nvSpPr>
          <p:cNvPr id="3" name="Inhaltsplatzhalter 2"/>
          <p:cNvSpPr>
            <a:spLocks noGrp="1"/>
          </p:cNvSpPr>
          <p:nvPr>
            <p:ph idx="1"/>
          </p:nvPr>
        </p:nvSpPr>
        <p:spPr/>
        <p:txBody>
          <a:bodyPr/>
          <a:lstStyle/>
          <a:p>
            <a:pPr>
              <a:buFont typeface="Wingdings" panose="05000000000000000000" pitchFamily="2" charset="2"/>
              <a:buChar char="Ø"/>
            </a:pPr>
            <a:r>
              <a:rPr lang="de-DE" sz="1600" b="0" dirty="0"/>
              <a:t>v</a:t>
            </a:r>
            <a:r>
              <a:rPr lang="de-DE" sz="1600" b="0" dirty="0" smtClean="0"/>
              <a:t>iele Regeleinrichtungen, aber auch die derzeitigen Einrichtungen mit heilpädagogischen Gruppen verfügen über eine hohe fachliche Expertise</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diese werden im künftigen System eine wesentliche Säule darstellen</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a:t>u</a:t>
            </a:r>
            <a:r>
              <a:rPr lang="de-DE" sz="1600" b="0" dirty="0" smtClean="0"/>
              <a:t>nd es wird sicherlich auch Kindertageseinrichtungen geben, die keine Kinder mit einem hohen Teilhabebedarf betreuen können</a:t>
            </a:r>
          </a:p>
          <a:p>
            <a:pPr>
              <a:buFont typeface="Wingdings" panose="05000000000000000000" pitchFamily="2" charset="2"/>
              <a:buChar char="Ø"/>
            </a:pPr>
            <a:endParaRPr lang="de-DE" b="0" dirty="0"/>
          </a:p>
          <a:p>
            <a:pPr>
              <a:buFont typeface="Wingdings" panose="05000000000000000000" pitchFamily="2" charset="2"/>
              <a:buChar char="Ø"/>
            </a:pPr>
            <a:endParaRPr lang="de-DE" b="0" dirty="0" smtClean="0"/>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15</a:t>
            </a:fld>
            <a:endParaRPr lang="de-DE" altLang="de-DE">
              <a:cs typeface="ヒラギノ角ゴ Pro W3"/>
            </a:endParaRPr>
          </a:p>
        </p:txBody>
      </p:sp>
    </p:spTree>
    <p:extLst>
      <p:ext uri="{BB962C8B-B14F-4D97-AF65-F5344CB8AC3E}">
        <p14:creationId xmlns:p14="http://schemas.microsoft.com/office/powerpoint/2010/main" val="168597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a:t>UAG </a:t>
            </a:r>
            <a:r>
              <a:rPr lang="de-DE" sz="1600" dirty="0" smtClean="0"/>
              <a:t>2.2 </a:t>
            </a:r>
            <a:r>
              <a:rPr lang="de-DE" sz="1600" dirty="0"/>
              <a:t>– Leistungen in heilpädagogischen </a:t>
            </a:r>
            <a:r>
              <a:rPr lang="de-DE" sz="1600" dirty="0" smtClean="0"/>
              <a:t>Kindertages-einrichtungen </a:t>
            </a:r>
            <a:r>
              <a:rPr lang="de-DE" sz="1600" dirty="0"/>
              <a:t>– Basisleistung II</a:t>
            </a:r>
          </a:p>
        </p:txBody>
      </p:sp>
      <p:sp>
        <p:nvSpPr>
          <p:cNvPr id="3" name="Inhaltsplatzhalter 2"/>
          <p:cNvSpPr>
            <a:spLocks noGrp="1"/>
          </p:cNvSpPr>
          <p:nvPr>
            <p:ph idx="1"/>
          </p:nvPr>
        </p:nvSpPr>
        <p:spPr/>
        <p:txBody>
          <a:bodyPr/>
          <a:lstStyle/>
          <a:p>
            <a:r>
              <a:rPr lang="de-DE" sz="1600" dirty="0" smtClean="0"/>
              <a:t>Verhandlungsergebnisse</a:t>
            </a:r>
          </a:p>
          <a:p>
            <a:endParaRPr lang="de-DE" sz="1600" dirty="0"/>
          </a:p>
          <a:p>
            <a:pPr>
              <a:buFont typeface="Wingdings" panose="05000000000000000000" pitchFamily="2" charset="2"/>
              <a:buChar char="Ø"/>
            </a:pPr>
            <a:r>
              <a:rPr lang="de-DE" sz="1600" b="0" dirty="0" smtClean="0"/>
              <a:t>Betreuung von Kindern mit einem hohen Teilhabebedarf in kleinen Gruppensettings</a:t>
            </a:r>
          </a:p>
          <a:p>
            <a:pPr lvl="1">
              <a:buFont typeface="Wingdings" panose="05000000000000000000" pitchFamily="2" charset="2"/>
              <a:buChar char="Ø"/>
            </a:pPr>
            <a:r>
              <a:rPr lang="de-DE" sz="1600" dirty="0"/>
              <a:t>Absenkung der Gruppenstärke um 2 </a:t>
            </a:r>
            <a:r>
              <a:rPr lang="de-DE" sz="1600" dirty="0" smtClean="0"/>
              <a:t>Plätze</a:t>
            </a:r>
          </a:p>
          <a:p>
            <a:pPr lvl="2">
              <a:buFont typeface="Wingdings" panose="05000000000000000000" pitchFamily="2" charset="2"/>
              <a:buChar char="Ø"/>
            </a:pPr>
            <a:r>
              <a:rPr lang="de-DE" sz="1600" dirty="0" smtClean="0"/>
              <a:t>Einbindung der örtlichen Jugendhilfeplanung erforderlich</a:t>
            </a:r>
          </a:p>
          <a:p>
            <a:pPr lvl="2">
              <a:buFont typeface="Wingdings" panose="05000000000000000000" pitchFamily="2" charset="2"/>
              <a:buChar char="Ø"/>
            </a:pPr>
            <a:r>
              <a:rPr lang="de-DE" sz="1600" dirty="0" smtClean="0"/>
              <a:t>Vertreter der Jugendhilfeplanung nehmen an den Verhandlungen als Jugendhilfeplanung teil</a:t>
            </a:r>
            <a:endParaRPr lang="de-DE" sz="1600" dirty="0"/>
          </a:p>
          <a:p>
            <a:pPr lvl="1">
              <a:buFont typeface="Wingdings" panose="05000000000000000000" pitchFamily="2" charset="2"/>
              <a:buChar char="Ø"/>
            </a:pPr>
            <a:endParaRPr lang="de-DE" sz="1600" dirty="0" smtClean="0"/>
          </a:p>
          <a:p>
            <a:pPr>
              <a:buFont typeface="Wingdings" panose="05000000000000000000" pitchFamily="2" charset="2"/>
              <a:buChar char="Ø"/>
            </a:pPr>
            <a:r>
              <a:rPr lang="de-DE" sz="1600" b="0" dirty="0"/>
              <a:t>z</a:t>
            </a:r>
            <a:r>
              <a:rPr lang="de-DE" sz="1600" b="0" dirty="0" smtClean="0"/>
              <a:t>usätzliche Personalfachkraftstunden</a:t>
            </a:r>
          </a:p>
          <a:p>
            <a:pPr lvl="1">
              <a:buFont typeface="Wingdings" panose="05000000000000000000" pitchFamily="2" charset="2"/>
              <a:buChar char="Ø"/>
            </a:pPr>
            <a:endParaRPr lang="de-DE" sz="1600" dirty="0"/>
          </a:p>
          <a:p>
            <a:endParaRPr lang="de-DE" sz="1600" b="0" dirty="0"/>
          </a:p>
          <a:p>
            <a:pPr>
              <a:buFont typeface="Wingdings" panose="05000000000000000000" pitchFamily="2" charset="2"/>
              <a:buChar char="Ø"/>
            </a:pPr>
            <a:r>
              <a:rPr lang="de-DE" sz="1600" b="0" dirty="0"/>
              <a:t>e</a:t>
            </a:r>
            <a:r>
              <a:rPr lang="de-DE" sz="1600" b="0" dirty="0" smtClean="0"/>
              <a:t>rhöhte indirekte Leistungen zur Qualifizierung der Kindertageseinrichtungen</a:t>
            </a:r>
            <a:endParaRPr lang="de-DE" sz="1600" b="0"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16</a:t>
            </a:fld>
            <a:endParaRPr lang="de-DE" altLang="de-DE">
              <a:cs typeface="ヒラギノ角ゴ Pro W3"/>
            </a:endParaRPr>
          </a:p>
        </p:txBody>
      </p:sp>
    </p:spTree>
    <p:extLst>
      <p:ext uri="{BB962C8B-B14F-4D97-AF65-F5344CB8AC3E}">
        <p14:creationId xmlns:p14="http://schemas.microsoft.com/office/powerpoint/2010/main" val="33159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a:t>UAG </a:t>
            </a:r>
            <a:r>
              <a:rPr lang="de-DE" sz="1600" dirty="0" smtClean="0"/>
              <a:t>2.2 </a:t>
            </a:r>
            <a:r>
              <a:rPr lang="de-DE" sz="1600" dirty="0"/>
              <a:t>– Leistungen in heilpädagogischen </a:t>
            </a:r>
            <a:r>
              <a:rPr lang="de-DE" sz="1600" dirty="0" smtClean="0"/>
              <a:t>Kindertages-einrichtungen </a:t>
            </a:r>
            <a:r>
              <a:rPr lang="de-DE" sz="1600" dirty="0"/>
              <a:t>– Basisleistung II</a:t>
            </a:r>
          </a:p>
        </p:txBody>
      </p:sp>
      <p:sp>
        <p:nvSpPr>
          <p:cNvPr id="3" name="Inhaltsplatzhalter 2"/>
          <p:cNvSpPr>
            <a:spLocks noGrp="1"/>
          </p:cNvSpPr>
          <p:nvPr>
            <p:ph idx="1"/>
          </p:nvPr>
        </p:nvSpPr>
        <p:spPr>
          <a:xfrm>
            <a:off x="989908" y="1916832"/>
            <a:ext cx="7288213" cy="4536504"/>
          </a:xfrm>
        </p:spPr>
        <p:txBody>
          <a:bodyPr/>
          <a:lstStyle/>
          <a:p>
            <a:r>
              <a:rPr lang="de-DE" sz="1600" dirty="0" smtClean="0"/>
              <a:t>Sachstand der Verhandlungen</a:t>
            </a:r>
          </a:p>
          <a:p>
            <a:endParaRPr lang="de-DE" sz="1600" dirty="0"/>
          </a:p>
          <a:p>
            <a:pPr>
              <a:buFont typeface="Wingdings" panose="05000000000000000000" pitchFamily="2" charset="2"/>
              <a:buChar char="Ø"/>
            </a:pPr>
            <a:r>
              <a:rPr lang="de-DE" sz="1600" dirty="0" smtClean="0"/>
              <a:t>Verhandlungen gestalten sich schwierig, weil die Positionen noch sehr weit auseinander liegen, insbesondere</a:t>
            </a:r>
          </a:p>
          <a:p>
            <a:pPr>
              <a:buFont typeface="Wingdings" panose="05000000000000000000" pitchFamily="2" charset="2"/>
              <a:buChar char="Ø"/>
            </a:pPr>
            <a:endParaRPr lang="de-DE" sz="1600" dirty="0"/>
          </a:p>
          <a:p>
            <a:pPr lvl="1">
              <a:buFont typeface="Wingdings" panose="05000000000000000000" pitchFamily="2" charset="2"/>
              <a:buChar char="Ø"/>
            </a:pPr>
            <a:r>
              <a:rPr lang="de-DE" sz="1600" dirty="0" smtClean="0"/>
              <a:t>was die Höhe der zusätzlichen Fachkraftstunden angeht</a:t>
            </a:r>
          </a:p>
          <a:p>
            <a:pPr lvl="1">
              <a:buFont typeface="Wingdings" panose="05000000000000000000" pitchFamily="2" charset="2"/>
              <a:buChar char="Ø"/>
            </a:pPr>
            <a:r>
              <a:rPr lang="de-DE" sz="1600" dirty="0" smtClean="0"/>
              <a:t>was die Höhe der indirekten Leistungen angeht</a:t>
            </a:r>
          </a:p>
          <a:p>
            <a:pPr lvl="1">
              <a:buFont typeface="Wingdings" panose="05000000000000000000" pitchFamily="2" charset="2"/>
              <a:buChar char="Ø"/>
            </a:pPr>
            <a:r>
              <a:rPr lang="de-DE" sz="1600" dirty="0" smtClean="0"/>
              <a:t>was den Ausgleich der Finanzierung von wegfallenden KiBiz-Pauschalen aufgrund der Gruppenstärkenabsenkung angeht</a:t>
            </a:r>
          </a:p>
          <a:p>
            <a:pPr lvl="1">
              <a:buFont typeface="Wingdings" panose="05000000000000000000" pitchFamily="2" charset="2"/>
              <a:buChar char="Ø"/>
            </a:pPr>
            <a:r>
              <a:rPr lang="de-DE" sz="1600" dirty="0"/>
              <a:t>w</a:t>
            </a:r>
            <a:r>
              <a:rPr lang="de-DE" sz="1600" dirty="0" smtClean="0"/>
              <a:t>elche Gruppenformen in die Berechnungen einfließen</a:t>
            </a:r>
          </a:p>
          <a:p>
            <a:endParaRPr lang="de-DE" sz="1600" dirty="0"/>
          </a:p>
          <a:p>
            <a:pPr>
              <a:buFont typeface="Wingdings" panose="05000000000000000000" pitchFamily="2" charset="2"/>
              <a:buChar char="Ø"/>
            </a:pPr>
            <a:r>
              <a:rPr lang="de-DE" sz="1600" dirty="0"/>
              <a:t>e</a:t>
            </a:r>
            <a:r>
              <a:rPr lang="de-DE" sz="1600" dirty="0" smtClean="0"/>
              <a:t>s haben zwei Spitzengespräche stattgefunden, bei denen die o.a. Punkte intensiv behandelt worden sind.</a:t>
            </a:r>
          </a:p>
          <a:p>
            <a:pPr>
              <a:buFont typeface="Wingdings" panose="05000000000000000000" pitchFamily="2" charset="2"/>
              <a:buChar char="Ø"/>
            </a:pPr>
            <a:endParaRPr lang="de-DE" sz="1600" dirty="0" smtClean="0"/>
          </a:p>
          <a:p>
            <a:pPr lvl="1">
              <a:buFont typeface="Wingdings" panose="05000000000000000000" pitchFamily="2" charset="2"/>
              <a:buChar char="Ø"/>
            </a:pPr>
            <a:r>
              <a:rPr lang="de-DE" sz="1600" dirty="0"/>
              <a:t>e</a:t>
            </a:r>
            <a:r>
              <a:rPr lang="de-DE" sz="1600" dirty="0" smtClean="0"/>
              <a:t>in weiteres wird im Februar stattfinden, bei dem neue Berechnungen besprochen werden</a:t>
            </a:r>
            <a:endParaRPr lang="de-DE" sz="1600" dirty="0"/>
          </a:p>
          <a:p>
            <a:pPr marL="0" indent="0"/>
            <a:endParaRPr lang="de-DE"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17</a:t>
            </a:fld>
            <a:endParaRPr lang="de-DE" altLang="de-DE">
              <a:cs typeface="ヒラギノ角ゴ Pro W3"/>
            </a:endParaRPr>
          </a:p>
        </p:txBody>
      </p:sp>
    </p:spTree>
    <p:extLst>
      <p:ext uri="{BB962C8B-B14F-4D97-AF65-F5344CB8AC3E}">
        <p14:creationId xmlns:p14="http://schemas.microsoft.com/office/powerpoint/2010/main" val="3981153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 calcmode="lin" valueType="num">
                                      <p:cBhvr additive="base">
                                        <p:cTn id="4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smtClean="0"/>
              <a:t>UAG 2.3 – Frühförderung</a:t>
            </a:r>
            <a:r>
              <a:rPr lang="de-DE" dirty="0" smtClean="0"/>
              <a:t/>
            </a:r>
            <a:br>
              <a:rPr lang="de-DE" dirty="0" smtClean="0"/>
            </a:br>
            <a:endParaRPr lang="de-DE" dirty="0"/>
          </a:p>
        </p:txBody>
      </p:sp>
      <p:sp>
        <p:nvSpPr>
          <p:cNvPr id="3" name="Inhaltsplatzhalter 2"/>
          <p:cNvSpPr>
            <a:spLocks noGrp="1"/>
          </p:cNvSpPr>
          <p:nvPr>
            <p:ph idx="1"/>
          </p:nvPr>
        </p:nvSpPr>
        <p:spPr>
          <a:xfrm>
            <a:off x="755576" y="1700808"/>
            <a:ext cx="7288213" cy="4484687"/>
          </a:xfrm>
        </p:spPr>
        <p:txBody>
          <a:bodyPr/>
          <a:lstStyle/>
          <a:p>
            <a:pPr marL="0" indent="0"/>
            <a:r>
              <a:rPr lang="de-DE" sz="1600" dirty="0"/>
              <a:t>Arbeitsergebnisse:</a:t>
            </a:r>
          </a:p>
          <a:p>
            <a:pPr marL="0" lvl="0" indent="0"/>
            <a:endParaRPr lang="de-DE" sz="1600" b="0" dirty="0" smtClean="0"/>
          </a:p>
          <a:p>
            <a:pPr lvl="0">
              <a:buFont typeface="Wingdings" panose="05000000000000000000" pitchFamily="2" charset="2"/>
              <a:buChar char="Ø"/>
            </a:pPr>
            <a:endParaRPr lang="de-DE" sz="1600" b="0" dirty="0"/>
          </a:p>
          <a:p>
            <a:pPr lvl="0">
              <a:buFont typeface="Wingdings" panose="05000000000000000000" pitchFamily="2" charset="2"/>
              <a:buChar char="Ø"/>
            </a:pPr>
            <a:r>
              <a:rPr lang="de-DE" sz="1600" b="0" dirty="0" smtClean="0"/>
              <a:t>Erarbeitung</a:t>
            </a:r>
            <a:r>
              <a:rPr lang="de-DE" sz="1600" b="0" dirty="0"/>
              <a:t>, Abstimmung der Kalkulationsmatrix sowie der Leistungs- und </a:t>
            </a:r>
            <a:r>
              <a:rPr lang="de-DE" sz="1600" b="0" dirty="0" smtClean="0"/>
              <a:t>Vergütungsvereinbarung </a:t>
            </a:r>
            <a:r>
              <a:rPr lang="de-DE" sz="1600" b="0" dirty="0"/>
              <a:t>– auf der BTHG – Seite eingestellt</a:t>
            </a:r>
          </a:p>
          <a:p>
            <a:r>
              <a:rPr lang="de-DE" sz="1600" b="0" dirty="0"/>
              <a:t> </a:t>
            </a:r>
          </a:p>
          <a:p>
            <a:pPr lvl="0">
              <a:buFont typeface="Wingdings" panose="05000000000000000000" pitchFamily="2" charset="2"/>
              <a:buChar char="Ø"/>
            </a:pPr>
            <a:r>
              <a:rPr lang="de-DE" sz="1600" b="0" dirty="0"/>
              <a:t>Muster eines Förderplans – auf der BTHG – Seite eingestellt</a:t>
            </a:r>
          </a:p>
          <a:p>
            <a:r>
              <a:rPr lang="de-DE" sz="1600" b="0" dirty="0"/>
              <a:t> </a:t>
            </a:r>
          </a:p>
          <a:p>
            <a:pPr lvl="0">
              <a:buFont typeface="Wingdings" panose="05000000000000000000" pitchFamily="2" charset="2"/>
              <a:buChar char="Ø"/>
            </a:pPr>
            <a:r>
              <a:rPr lang="de-DE" sz="1600" b="0" dirty="0"/>
              <a:t>Dokumentation offene, niederschwellige Beratung ­– auf der BTHG – Seite eingestellt</a:t>
            </a:r>
          </a:p>
          <a:p>
            <a:r>
              <a:rPr lang="de-DE" sz="1600" b="0" dirty="0"/>
              <a:t> </a:t>
            </a:r>
          </a:p>
          <a:p>
            <a:pPr lvl="0">
              <a:buFont typeface="Wingdings" panose="05000000000000000000" pitchFamily="2" charset="2"/>
              <a:buChar char="Ø"/>
            </a:pPr>
            <a:r>
              <a:rPr lang="de-DE" sz="1600" b="0" dirty="0"/>
              <a:t>Bildung einer Arbeitsgruppe zur Evaluation der indirekten Zeiten in der </a:t>
            </a:r>
            <a:r>
              <a:rPr lang="de-DE" sz="1600" b="0" dirty="0" smtClean="0"/>
              <a:t>Frühförderung- </a:t>
            </a:r>
            <a:r>
              <a:rPr lang="de-DE" sz="1600" b="0" dirty="0"/>
              <a:t>hier wird derzeit die Vergabe an ein externes Institut </a:t>
            </a:r>
            <a:r>
              <a:rPr lang="de-DE" sz="1600" b="0" dirty="0" smtClean="0"/>
              <a:t>finalisiert</a:t>
            </a:r>
          </a:p>
          <a:p>
            <a:pPr lvl="0">
              <a:buFont typeface="Wingdings" panose="05000000000000000000" pitchFamily="2" charset="2"/>
              <a:buChar char="Ø"/>
            </a:pPr>
            <a:endParaRPr lang="de-DE" sz="1600" b="0" dirty="0"/>
          </a:p>
          <a:p>
            <a:pPr>
              <a:buFont typeface="Wingdings" panose="05000000000000000000" pitchFamily="2" charset="2"/>
              <a:buChar char="Ø"/>
            </a:pPr>
            <a:r>
              <a:rPr lang="de-DE" sz="1600" b="0" dirty="0"/>
              <a:t>Personalmeldebögen für Frühförderstellen – auf der BTHG – Seite eingestellt</a:t>
            </a:r>
          </a:p>
          <a:p>
            <a:pPr lvl="0">
              <a:buFont typeface="Wingdings" panose="05000000000000000000" pitchFamily="2" charset="2"/>
              <a:buChar char="Ø"/>
            </a:pPr>
            <a:endParaRPr lang="de-DE" sz="1600" b="0" dirty="0"/>
          </a:p>
          <a:p>
            <a:r>
              <a:rPr lang="de-DE" b="0" dirty="0"/>
              <a:t> </a:t>
            </a:r>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18</a:t>
            </a:fld>
            <a:endParaRPr lang="de-DE" altLang="de-DE">
              <a:cs typeface="ヒラギノ角ゴ Pro W3"/>
            </a:endParaRPr>
          </a:p>
        </p:txBody>
      </p:sp>
    </p:spTree>
    <p:extLst>
      <p:ext uri="{BB962C8B-B14F-4D97-AF65-F5344CB8AC3E}">
        <p14:creationId xmlns:p14="http://schemas.microsoft.com/office/powerpoint/2010/main" val="2682901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smtClean="0"/>
              <a:t>UAG 2.3 – Frühförderung</a:t>
            </a:r>
            <a:r>
              <a:rPr lang="de-DE" dirty="0" smtClean="0"/>
              <a:t/>
            </a:r>
            <a:br>
              <a:rPr lang="de-DE" dirty="0" smtClean="0"/>
            </a:br>
            <a:endParaRPr lang="de-DE" dirty="0"/>
          </a:p>
        </p:txBody>
      </p:sp>
      <p:sp>
        <p:nvSpPr>
          <p:cNvPr id="3" name="Inhaltsplatzhalter 2"/>
          <p:cNvSpPr>
            <a:spLocks noGrp="1"/>
          </p:cNvSpPr>
          <p:nvPr>
            <p:ph idx="1"/>
          </p:nvPr>
        </p:nvSpPr>
        <p:spPr>
          <a:xfrm>
            <a:off x="755576" y="1700808"/>
            <a:ext cx="7288213" cy="4484687"/>
          </a:xfrm>
        </p:spPr>
        <p:txBody>
          <a:bodyPr/>
          <a:lstStyle/>
          <a:p>
            <a:r>
              <a:rPr lang="de-DE" b="0" dirty="0"/>
              <a:t>  </a:t>
            </a:r>
            <a:endParaRPr lang="de-DE" b="0" dirty="0" smtClean="0"/>
          </a:p>
          <a:p>
            <a:r>
              <a:rPr lang="de-DE" sz="1600" dirty="0"/>
              <a:t>Arbeitsergebnisse:</a:t>
            </a:r>
          </a:p>
          <a:p>
            <a:endParaRPr lang="de-DE" b="0" dirty="0"/>
          </a:p>
          <a:p>
            <a:pPr lvl="0">
              <a:buFont typeface="Wingdings" panose="05000000000000000000" pitchFamily="2" charset="2"/>
              <a:buChar char="Ø"/>
            </a:pPr>
            <a:r>
              <a:rPr lang="de-DE" sz="1600" b="0" dirty="0"/>
              <a:t>Orientierungshilfe zur Erstellung einer Konzeption der </a:t>
            </a:r>
            <a:r>
              <a:rPr lang="de-DE" sz="1600" b="0" dirty="0" smtClean="0"/>
              <a:t>Heilpädagogischen Leistungen </a:t>
            </a:r>
            <a:r>
              <a:rPr lang="de-DE" sz="1600" b="0" dirty="0"/>
              <a:t>im Rahmen der Frühförderung gemäß Landesrahmenvertrag (LRV) </a:t>
            </a:r>
            <a:r>
              <a:rPr lang="de-DE" sz="1600" b="0" dirty="0" smtClean="0"/>
              <a:t>nach§ </a:t>
            </a:r>
            <a:r>
              <a:rPr lang="de-DE" sz="1600" b="0" dirty="0"/>
              <a:t>131 SGB IX</a:t>
            </a:r>
          </a:p>
          <a:p>
            <a:r>
              <a:rPr lang="de-DE" sz="1600" b="0" dirty="0"/>
              <a:t> </a:t>
            </a:r>
            <a:endParaRPr lang="de-DE" sz="1600" b="0" dirty="0" smtClean="0"/>
          </a:p>
          <a:p>
            <a:endParaRPr lang="de-DE" sz="1600" b="0" dirty="0"/>
          </a:p>
          <a:p>
            <a:pPr lvl="0">
              <a:buFont typeface="Wingdings" panose="05000000000000000000" pitchFamily="2" charset="2"/>
              <a:buChar char="Ø"/>
            </a:pPr>
            <a:r>
              <a:rPr lang="de-DE" sz="1600" b="0" dirty="0"/>
              <a:t>Heilpädagogische Frühförderung - Förderplan - Eingangsdiagnostik</a:t>
            </a:r>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19</a:t>
            </a:fld>
            <a:endParaRPr lang="de-DE" altLang="de-DE">
              <a:cs typeface="ヒラギノ角ゴ Pro W3"/>
            </a:endParaRPr>
          </a:p>
        </p:txBody>
      </p:sp>
    </p:spTree>
    <p:extLst>
      <p:ext uri="{BB962C8B-B14F-4D97-AF65-F5344CB8AC3E}">
        <p14:creationId xmlns:p14="http://schemas.microsoft.com/office/powerpoint/2010/main" val="415117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2</a:t>
            </a:fld>
            <a:endParaRPr lang="de-DE" altLang="de-DE">
              <a:cs typeface="ヒラギノ角ゴ Pro W3"/>
            </a:endParaRPr>
          </a:p>
        </p:txBody>
      </p:sp>
      <p:pic>
        <p:nvPicPr>
          <p:cNvPr id="5" name="Bildplatzhalter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1097695"/>
            <a:ext cx="4050727" cy="5455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umsplatzhalter 1"/>
          <p:cNvSpPr>
            <a:spLocks noGrp="1"/>
          </p:cNvSpPr>
          <p:nvPr>
            <p:ph type="dt" sz="half" idx="10"/>
          </p:nvPr>
        </p:nvSpPr>
        <p:spPr/>
        <p:txBody>
          <a:bodyPr/>
          <a:lstStyle/>
          <a:p>
            <a:pPr>
              <a:defRPr/>
            </a:pPr>
            <a:r>
              <a:rPr lang="de-DE" smtClean="0"/>
              <a:t>Sitzung des Landesjugendhilfeausschusses am 26.01.2023</a:t>
            </a:r>
            <a:endParaRPr lang="de-DE" dirty="0"/>
          </a:p>
        </p:txBody>
      </p:sp>
    </p:spTree>
    <p:extLst>
      <p:ext uri="{BB962C8B-B14F-4D97-AF65-F5344CB8AC3E}">
        <p14:creationId xmlns:p14="http://schemas.microsoft.com/office/powerpoint/2010/main" val="42035976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a:t>UAG </a:t>
            </a:r>
            <a:r>
              <a:rPr lang="de-DE" sz="1600" dirty="0" smtClean="0"/>
              <a:t>2.4 </a:t>
            </a:r>
            <a:r>
              <a:rPr lang="de-DE" sz="1600" dirty="0"/>
              <a:t>Leistungen in Pflegefamilien und besonderen Wohnformen</a:t>
            </a:r>
            <a:r>
              <a:rPr lang="de-DE" dirty="0">
                <a:solidFill>
                  <a:srgbClr val="FF0000"/>
                </a:solidFill>
              </a:rPr>
              <a:t/>
            </a:r>
            <a:br>
              <a:rPr lang="de-DE" dirty="0">
                <a:solidFill>
                  <a:srgbClr val="FF0000"/>
                </a:solidFill>
              </a:rPr>
            </a:br>
            <a:endParaRPr lang="de-DE" dirty="0"/>
          </a:p>
        </p:txBody>
      </p:sp>
      <p:sp>
        <p:nvSpPr>
          <p:cNvPr id="3" name="Inhaltsplatzhalter 2"/>
          <p:cNvSpPr>
            <a:spLocks noGrp="1"/>
          </p:cNvSpPr>
          <p:nvPr>
            <p:ph idx="1"/>
          </p:nvPr>
        </p:nvSpPr>
        <p:spPr>
          <a:xfrm>
            <a:off x="1006475" y="2068513"/>
            <a:ext cx="7288213" cy="1864543"/>
          </a:xfrm>
        </p:spPr>
        <p:txBody>
          <a:bodyPr/>
          <a:lstStyle/>
          <a:p>
            <a:pPr marL="457200" lvl="1" indent="0">
              <a:buNone/>
            </a:pPr>
            <a:r>
              <a:rPr lang="de-DE" sz="1400" dirty="0" smtClean="0"/>
              <a:t>Zuständigkeit im LVR – Dezernat Soziales</a:t>
            </a:r>
          </a:p>
          <a:p>
            <a:pPr marL="457200" lvl="1" indent="0">
              <a:buNone/>
            </a:pPr>
            <a:endParaRPr lang="de-DE" sz="1400" dirty="0" smtClean="0">
              <a:solidFill>
                <a:srgbClr val="FF0000"/>
              </a:solidFill>
            </a:endParaRPr>
          </a:p>
          <a:p>
            <a:pPr lvl="1">
              <a:buFont typeface="Wingdings" panose="05000000000000000000" pitchFamily="2" charset="2"/>
              <a:buChar char="Ø"/>
            </a:pPr>
            <a:r>
              <a:rPr lang="de-DE" sz="1400" dirty="0"/>
              <a:t>e</a:t>
            </a:r>
            <a:r>
              <a:rPr lang="de-DE" sz="1400" dirty="0" smtClean="0"/>
              <a:t>nger Austausch mit den Kolleg*innen im LVR - Dezernat Soziales – Fachbereich 73</a:t>
            </a:r>
          </a:p>
          <a:p>
            <a:pPr lvl="1">
              <a:buFont typeface="Wingdings" panose="05000000000000000000" pitchFamily="2" charset="2"/>
              <a:buChar char="Ø"/>
            </a:pPr>
            <a:endParaRPr lang="de-DE" sz="1400" dirty="0"/>
          </a:p>
          <a:p>
            <a:pPr lvl="1">
              <a:buFont typeface="Wingdings" panose="05000000000000000000" pitchFamily="2" charset="2"/>
              <a:buChar char="Ø"/>
            </a:pPr>
            <a:r>
              <a:rPr lang="de-DE" sz="1400" dirty="0" smtClean="0"/>
              <a:t>Ergebnisse werden über die AG 2 in die Gemeinsame Kommission eingebracht</a:t>
            </a:r>
            <a:r>
              <a:rPr lang="de-DE" sz="1400" dirty="0"/>
              <a:t/>
            </a:r>
            <a:br>
              <a:rPr lang="de-DE" sz="1400" dirty="0"/>
            </a:br>
            <a:endParaRPr lang="de-DE" sz="1400" dirty="0" smtClean="0"/>
          </a:p>
          <a:p>
            <a:pPr marL="457200" lvl="1" indent="0">
              <a:buNone/>
            </a:pPr>
            <a:endParaRPr lang="de-DE" sz="1400" dirty="0">
              <a:solidFill>
                <a:srgbClr val="FF0000"/>
              </a:solidFill>
            </a:endParaRPr>
          </a:p>
          <a:p>
            <a:pPr marL="457200" lvl="1" indent="0">
              <a:buNone/>
            </a:pPr>
            <a:endParaRPr lang="de-DE" sz="1400" dirty="0" smtClean="0">
              <a:solidFill>
                <a:srgbClr val="FF0000"/>
              </a:solidFill>
            </a:endParaRPr>
          </a:p>
          <a:p>
            <a:pPr marL="457200" lvl="1" indent="0">
              <a:buNone/>
            </a:pPr>
            <a:r>
              <a:rPr lang="de-DE" sz="1600" b="1" dirty="0" smtClean="0">
                <a:solidFill>
                  <a:srgbClr val="00579D"/>
                </a:solidFill>
              </a:rPr>
              <a:t>UAG 2.5 </a:t>
            </a:r>
            <a:r>
              <a:rPr lang="de-DE" sz="1600" b="1" dirty="0">
                <a:solidFill>
                  <a:srgbClr val="00579D"/>
                </a:solidFill>
              </a:rPr>
              <a:t>Leistungen </a:t>
            </a:r>
            <a:r>
              <a:rPr lang="de-DE" sz="1600" b="1" dirty="0" smtClean="0">
                <a:solidFill>
                  <a:srgbClr val="00579D"/>
                </a:solidFill>
              </a:rPr>
              <a:t>der </a:t>
            </a:r>
            <a:r>
              <a:rPr lang="de-DE" sz="1600" b="1" dirty="0">
                <a:solidFill>
                  <a:srgbClr val="00579D"/>
                </a:solidFill>
              </a:rPr>
              <a:t>örtlichen Ebene</a:t>
            </a:r>
          </a:p>
          <a:p>
            <a:pPr lvl="1">
              <a:buFont typeface="Wingdings" panose="05000000000000000000" pitchFamily="2" charset="2"/>
              <a:buChar char="Ø"/>
            </a:pPr>
            <a:endParaRPr lang="de-DE" sz="1400" dirty="0" smtClean="0">
              <a:solidFill>
                <a:srgbClr val="FF0000"/>
              </a:solidFill>
            </a:endParaRPr>
          </a:p>
          <a:p>
            <a:pPr lvl="1">
              <a:buFont typeface="Wingdings" panose="05000000000000000000" pitchFamily="2" charset="2"/>
              <a:buChar char="Ø"/>
            </a:pPr>
            <a:r>
              <a:rPr lang="de-DE" sz="1400" dirty="0"/>
              <a:t>Ergebnisse werden über die AG 2 in die Gemeinsame Kommission eingebracht</a:t>
            </a:r>
          </a:p>
          <a:p>
            <a:endParaRPr lang="de-DE"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20</a:t>
            </a:fld>
            <a:endParaRPr lang="de-DE" altLang="de-DE">
              <a:cs typeface="ヒラギノ角ゴ Pro W3"/>
            </a:endParaRPr>
          </a:p>
        </p:txBody>
      </p:sp>
    </p:spTree>
    <p:extLst>
      <p:ext uri="{BB962C8B-B14F-4D97-AF65-F5344CB8AC3E}">
        <p14:creationId xmlns:p14="http://schemas.microsoft.com/office/powerpoint/2010/main" val="1298813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Foliennummernplatzhalter 1"/>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000"/>
              </a:lnSpc>
              <a:defRPr sz="1200" b="1">
                <a:solidFill>
                  <a:schemeClr val="tx1"/>
                </a:solidFill>
                <a:latin typeface="Verdana" panose="020B0604030504040204" pitchFamily="34" charset="0"/>
                <a:ea typeface="ヒラギノ角ゴ Pro W3"/>
                <a:cs typeface="ヒラギノ角ゴ Pro W3"/>
              </a:defRPr>
            </a:lvl1pPr>
            <a:lvl2pPr marL="742950" indent="-28575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2pPr>
            <a:lvl3pPr marL="11430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3pPr>
            <a:lvl4pPr marL="16002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4pPr>
            <a:lvl5pPr marL="20574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5pPr>
            <a:lvl6pPr marL="25146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6pPr>
            <a:lvl7pPr marL="29718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7pPr>
            <a:lvl8pPr marL="34290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8pPr>
            <a:lvl9pPr marL="38862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9pPr>
          </a:lstStyle>
          <a:p>
            <a:pPr>
              <a:lnSpc>
                <a:spcPct val="100000"/>
              </a:lnSpc>
            </a:pPr>
            <a:r>
              <a:rPr lang="de-DE" altLang="de-DE" sz="800" b="0" smtClean="0">
                <a:cs typeface="Arial" panose="020B0604020202020204" pitchFamily="34" charset="0"/>
              </a:rPr>
              <a:t>Folie </a:t>
            </a:r>
            <a:fld id="{45B819E5-B65A-47CD-A97E-58657B47E3E2}" type="slidenum">
              <a:rPr lang="de-DE" altLang="de-DE" sz="800" b="0" smtClean="0">
                <a:cs typeface="Arial" panose="020B0604020202020204" pitchFamily="34" charset="0"/>
              </a:rPr>
              <a:pPr>
                <a:lnSpc>
                  <a:spcPct val="100000"/>
                </a:lnSpc>
              </a:pPr>
              <a:t>21</a:t>
            </a:fld>
            <a:endParaRPr lang="de-DE" altLang="de-DE" sz="800" b="0" smtClean="0"/>
          </a:p>
        </p:txBody>
      </p:sp>
      <p:pic>
        <p:nvPicPr>
          <p:cNvPr id="4" name="Picture 2" descr="Bildergebnis für karikatur vielen dank für ihre aufmerksamke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268413"/>
            <a:ext cx="6908800"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umsplatzhalter 1"/>
          <p:cNvSpPr>
            <a:spLocks noGrp="1"/>
          </p:cNvSpPr>
          <p:nvPr>
            <p:ph type="dt" sz="half" idx="10"/>
          </p:nvPr>
        </p:nvSpPr>
        <p:spPr/>
        <p:txBody>
          <a:bodyPr/>
          <a:lstStyle/>
          <a:p>
            <a:pPr>
              <a:defRPr/>
            </a:pPr>
            <a:r>
              <a:rPr lang="de-DE" smtClean="0"/>
              <a:t>Sitzung des Landesjugendhilfeausschusses am 26.01.2023</a:t>
            </a:r>
            <a:endParaRPr lang="de-DE"/>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900112" y="1196752"/>
            <a:ext cx="7776343" cy="477838"/>
          </a:xfrm>
        </p:spPr>
        <p:txBody>
          <a:bodyPr/>
          <a:lstStyle/>
          <a:p>
            <a:pPr algn="ctr"/>
            <a:r>
              <a:rPr lang="de-DE" altLang="de-DE" sz="2000" dirty="0" smtClean="0"/>
              <a:t>Aufbau der Gemeinsamen Kommission</a:t>
            </a:r>
            <a:endParaRPr lang="de-DE" altLang="de-DE" sz="2000" dirty="0"/>
          </a:p>
        </p:txBody>
      </p:sp>
      <p:sp>
        <p:nvSpPr>
          <p:cNvPr id="29699" name="Foliennummernplatzhalt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000"/>
              </a:lnSpc>
              <a:defRPr sz="1200" b="1">
                <a:solidFill>
                  <a:schemeClr val="tx1"/>
                </a:solidFill>
                <a:latin typeface="Verdana" panose="020B0604030504040204" pitchFamily="34" charset="0"/>
                <a:ea typeface="ヒラギノ角ゴ Pro W3"/>
                <a:cs typeface="ヒラギノ角ゴ Pro W3"/>
              </a:defRPr>
            </a:lvl1pPr>
            <a:lvl2pPr marL="742950" indent="-28575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2pPr>
            <a:lvl3pPr marL="11430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3pPr>
            <a:lvl4pPr marL="16002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4pPr>
            <a:lvl5pPr marL="20574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5pPr>
            <a:lvl6pPr marL="25146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6pPr>
            <a:lvl7pPr marL="29718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7pPr>
            <a:lvl8pPr marL="34290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8pPr>
            <a:lvl9pPr marL="38862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t>Folie </a:t>
            </a:r>
            <a:fld id="{6DF10D0F-790B-4828-98C5-02A8FC5A0363}" type="slidenum">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endParaRPr>
          </a:p>
        </p:txBody>
      </p:sp>
      <p:sp>
        <p:nvSpPr>
          <p:cNvPr id="2" name="Trapezoid 1"/>
          <p:cNvSpPr/>
          <p:nvPr/>
        </p:nvSpPr>
        <p:spPr bwMode="auto">
          <a:xfrm>
            <a:off x="900112" y="5661248"/>
            <a:ext cx="7405688" cy="875476"/>
          </a:xfrm>
          <a:prstGeom prst="trapezoi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rPr>
              <a:t>3.</a:t>
            </a:r>
          </a:p>
          <a:p>
            <a:pPr marL="0" marR="0" indent="0" algn="ctr" defTabSz="914400" rtl="0" eaLnBrk="0" fontAlgn="base" latinLnBrk="0" hangingPunct="0">
              <a:lnSpc>
                <a:spcPct val="100000"/>
              </a:lnSpc>
              <a:spcBef>
                <a:spcPct val="0"/>
              </a:spcBef>
              <a:spcAft>
                <a:spcPct val="0"/>
              </a:spcAft>
              <a:buClrTx/>
              <a:buSzTx/>
              <a:buFontTx/>
              <a:buNone/>
              <a:tabLst/>
            </a:pPr>
            <a:r>
              <a:rPr lang="de-DE" sz="1600" dirty="0"/>
              <a:t>v</a:t>
            </a:r>
            <a:r>
              <a:rPr kumimoji="0" lang="de-DE" sz="1600" b="0" i="0" u="none" strike="noStrike" cap="none" normalizeH="0" baseline="0" dirty="0" smtClean="0">
                <a:ln>
                  <a:noFill/>
                </a:ln>
                <a:solidFill>
                  <a:schemeClr val="tx1"/>
                </a:solidFill>
                <a:effectLst/>
              </a:rPr>
              <a:t>erschiedene Unterarbeitsgruppen</a:t>
            </a:r>
          </a:p>
          <a:p>
            <a:pPr marL="0" marR="0" indent="0" algn="ctr" defTabSz="914400" rtl="0" eaLnBrk="0" fontAlgn="base" latinLnBrk="0" hangingPunct="0">
              <a:lnSpc>
                <a:spcPct val="100000"/>
              </a:lnSpc>
              <a:spcBef>
                <a:spcPct val="0"/>
              </a:spcBef>
              <a:spcAft>
                <a:spcPct val="0"/>
              </a:spcAft>
              <a:buClrTx/>
              <a:buSzTx/>
              <a:buFontTx/>
              <a:buNone/>
              <a:tabLst/>
            </a:pPr>
            <a:r>
              <a:rPr lang="de-DE" sz="1600" dirty="0"/>
              <a:t>e</a:t>
            </a:r>
            <a:r>
              <a:rPr lang="de-DE" sz="1600" dirty="0" smtClean="0"/>
              <a:t>rarbeiten Ideen und Vorschläge</a:t>
            </a:r>
            <a:r>
              <a:rPr kumimoji="0" lang="de-DE" sz="1600" b="0" i="0" u="none" strike="noStrike" cap="none" normalizeH="0" baseline="0" dirty="0" smtClean="0">
                <a:ln>
                  <a:noFill/>
                </a:ln>
                <a:solidFill>
                  <a:schemeClr val="tx1"/>
                </a:solidFill>
                <a:effectLst/>
              </a:rPr>
              <a:t> </a:t>
            </a:r>
          </a:p>
        </p:txBody>
      </p:sp>
      <p:sp>
        <p:nvSpPr>
          <p:cNvPr id="3" name="Pfeil nach oben 2"/>
          <p:cNvSpPr/>
          <p:nvPr/>
        </p:nvSpPr>
        <p:spPr bwMode="auto">
          <a:xfrm>
            <a:off x="4139952" y="4772592"/>
            <a:ext cx="720080" cy="720080"/>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Arial" pitchFamily="34" charset="0"/>
              <a:ea typeface="ヒラギノ角ゴ Pro W3"/>
              <a:cs typeface="ヒラギノ角ゴ Pro W3"/>
            </a:endParaRPr>
          </a:p>
        </p:txBody>
      </p:sp>
      <p:sp>
        <p:nvSpPr>
          <p:cNvPr id="10" name="Trapezoid 9"/>
          <p:cNvSpPr/>
          <p:nvPr/>
        </p:nvSpPr>
        <p:spPr bwMode="auto">
          <a:xfrm>
            <a:off x="2957338" y="3529593"/>
            <a:ext cx="3270846" cy="1152128"/>
          </a:xfrm>
          <a:prstGeom prst="trapezoid">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rPr>
              <a:t>2. </a:t>
            </a:r>
          </a:p>
          <a:p>
            <a:pPr marL="0" marR="0" indent="0" algn="ctr" defTabSz="914400" rtl="0" eaLnBrk="0" fontAlgn="base" latinLnBrk="0" hangingPunct="0">
              <a:lnSpc>
                <a:spcPct val="100000"/>
              </a:lnSpc>
              <a:spcBef>
                <a:spcPct val="0"/>
              </a:spcBef>
              <a:spcAft>
                <a:spcPct val="0"/>
              </a:spcAft>
              <a:buClrTx/>
              <a:buSzTx/>
              <a:buFontTx/>
              <a:buNone/>
              <a:tabLst/>
            </a:pPr>
            <a:r>
              <a:rPr lang="de-DE" sz="1600" dirty="0"/>
              <a:t>v</a:t>
            </a:r>
            <a:r>
              <a:rPr lang="de-DE" sz="1600" dirty="0" smtClean="0"/>
              <a:t>ier </a:t>
            </a:r>
            <a:r>
              <a:rPr kumimoji="0" lang="de-DE" sz="1600" b="0" i="0" u="none" strike="noStrike" cap="none" normalizeH="0" baseline="0" dirty="0" smtClean="0">
                <a:ln>
                  <a:noFill/>
                </a:ln>
                <a:solidFill>
                  <a:schemeClr val="tx1"/>
                </a:solidFill>
                <a:effectLst/>
              </a:rPr>
              <a:t>Arbeitsgruppen</a:t>
            </a:r>
            <a:r>
              <a:rPr kumimoji="0" lang="de-DE" sz="1600" b="0" i="0" u="none" strike="noStrike" cap="none" normalizeH="0" dirty="0" smtClean="0">
                <a:ln>
                  <a:noFill/>
                </a:ln>
                <a:solidFill>
                  <a:schemeClr val="tx1"/>
                </a:solidFill>
                <a:effectLst/>
              </a:rPr>
              <a:t> beratschlagen und erarbeiten Beschlussvorschlag</a:t>
            </a:r>
            <a:endParaRPr kumimoji="0" lang="de-DE" sz="1600" b="0" i="0" u="none" strike="noStrike" cap="none" normalizeH="0" baseline="0" dirty="0" smtClean="0">
              <a:ln>
                <a:noFill/>
              </a:ln>
              <a:solidFill>
                <a:schemeClr val="tx1"/>
              </a:solidFill>
              <a:effectLst/>
            </a:endParaRPr>
          </a:p>
        </p:txBody>
      </p:sp>
      <p:sp>
        <p:nvSpPr>
          <p:cNvPr id="8" name="Gleichschenkliges Dreieck 7"/>
          <p:cNvSpPr/>
          <p:nvPr/>
        </p:nvSpPr>
        <p:spPr bwMode="auto">
          <a:xfrm>
            <a:off x="3491880" y="1524726"/>
            <a:ext cx="2016224" cy="1106338"/>
          </a:xfrm>
          <a:prstGeom prst="triangl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dirty="0" smtClean="0">
              <a:ln>
                <a:noFill/>
              </a:ln>
              <a:solidFill>
                <a:schemeClr val="tx1"/>
              </a:solidFill>
              <a:effectLst/>
              <a:latin typeface="Arial" pitchFamily="34" charset="0"/>
              <a:ea typeface="ヒラギノ角ゴ Pro W3"/>
              <a:cs typeface="ヒラギノ角ゴ Pro W3"/>
            </a:endParaRPr>
          </a:p>
        </p:txBody>
      </p:sp>
      <p:sp>
        <p:nvSpPr>
          <p:cNvPr id="12" name="Pfeil nach oben 11"/>
          <p:cNvSpPr/>
          <p:nvPr/>
        </p:nvSpPr>
        <p:spPr bwMode="auto">
          <a:xfrm>
            <a:off x="4139952" y="2674487"/>
            <a:ext cx="720080" cy="720080"/>
          </a:xfrm>
          <a:prstGeom prst="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smtClean="0">
              <a:ln>
                <a:noFill/>
              </a:ln>
              <a:solidFill>
                <a:schemeClr val="tx1"/>
              </a:solidFill>
              <a:effectLst/>
              <a:latin typeface="Arial" pitchFamily="34" charset="0"/>
              <a:ea typeface="ヒラギノ角ゴ Pro W3"/>
              <a:cs typeface="ヒラギノ角ゴ Pro W3"/>
            </a:endParaRPr>
          </a:p>
        </p:txBody>
      </p:sp>
      <p:sp>
        <p:nvSpPr>
          <p:cNvPr id="9" name="Textfeld 8"/>
          <p:cNvSpPr txBox="1"/>
          <p:nvPr/>
        </p:nvSpPr>
        <p:spPr>
          <a:xfrm>
            <a:off x="3671900" y="1880625"/>
            <a:ext cx="1656184" cy="584775"/>
          </a:xfrm>
          <a:prstGeom prst="rect">
            <a:avLst/>
          </a:prstGeom>
          <a:noFill/>
        </p:spPr>
        <p:txBody>
          <a:bodyPr wrap="square" rtlCol="0">
            <a:spAutoFit/>
          </a:bodyPr>
          <a:lstStyle/>
          <a:p>
            <a:pPr algn="ctr"/>
            <a:r>
              <a:rPr lang="de-DE" sz="1600" dirty="0" smtClean="0"/>
              <a:t>1. </a:t>
            </a:r>
          </a:p>
          <a:p>
            <a:pPr algn="ctr"/>
            <a:r>
              <a:rPr lang="de-DE" sz="1600" dirty="0" smtClean="0"/>
              <a:t>GK </a:t>
            </a:r>
            <a:r>
              <a:rPr lang="de-DE" sz="1600" dirty="0"/>
              <a:t>beschließt</a:t>
            </a:r>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dirty="0"/>
          </a:p>
        </p:txBody>
      </p:sp>
    </p:spTree>
    <p:extLst>
      <p:ext uri="{BB962C8B-B14F-4D97-AF65-F5344CB8AC3E}">
        <p14:creationId xmlns:p14="http://schemas.microsoft.com/office/powerpoint/2010/main" val="3734287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900112" y="1196752"/>
            <a:ext cx="7776343" cy="477838"/>
          </a:xfrm>
        </p:spPr>
        <p:txBody>
          <a:bodyPr/>
          <a:lstStyle/>
          <a:p>
            <a:pPr algn="ctr"/>
            <a:r>
              <a:rPr lang="de-DE" altLang="de-DE" sz="2000" dirty="0" smtClean="0"/>
              <a:t>Besetzung der Gemeinsamen Kommission</a:t>
            </a:r>
            <a:endParaRPr lang="de-DE" altLang="de-DE" sz="2000" dirty="0"/>
          </a:p>
        </p:txBody>
      </p:sp>
      <p:sp>
        <p:nvSpPr>
          <p:cNvPr id="29699" name="Foliennummernplatzhalt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000"/>
              </a:lnSpc>
              <a:defRPr sz="1200" b="1">
                <a:solidFill>
                  <a:schemeClr val="tx1"/>
                </a:solidFill>
                <a:latin typeface="Verdana" panose="020B0604030504040204" pitchFamily="34" charset="0"/>
                <a:ea typeface="ヒラギノ角ゴ Pro W3"/>
                <a:cs typeface="ヒラギノ角ゴ Pro W3"/>
              </a:defRPr>
            </a:lvl1pPr>
            <a:lvl2pPr marL="742950" indent="-28575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2pPr>
            <a:lvl3pPr marL="11430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3pPr>
            <a:lvl4pPr marL="16002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4pPr>
            <a:lvl5pPr marL="20574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5pPr>
            <a:lvl6pPr marL="25146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6pPr>
            <a:lvl7pPr marL="29718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7pPr>
            <a:lvl8pPr marL="34290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8pPr>
            <a:lvl9pPr marL="38862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t>Folie </a:t>
            </a:r>
            <a:fld id="{6DF10D0F-790B-4828-98C5-02A8FC5A0363}" type="slidenum">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endParaRPr>
          </a:p>
        </p:txBody>
      </p:sp>
      <p:sp>
        <p:nvSpPr>
          <p:cNvPr id="4" name="Rechteck 3"/>
          <p:cNvSpPr/>
          <p:nvPr/>
        </p:nvSpPr>
        <p:spPr bwMode="auto">
          <a:xfrm>
            <a:off x="1006475" y="1791159"/>
            <a:ext cx="2376264" cy="235623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rPr>
              <a:t>Leistungserbringer</a:t>
            </a:r>
          </a:p>
          <a:p>
            <a:pPr marL="0" marR="0" indent="0" algn="ctr"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dirty="0" smtClean="0">
              <a:ln>
                <a:noFill/>
              </a:ln>
              <a:solidFill>
                <a:schemeClr val="tx1"/>
              </a:solidFill>
              <a:effectLst/>
            </a:endParaRPr>
          </a:p>
          <a:p>
            <a:pPr algn="ctr"/>
            <a:r>
              <a:rPr lang="de-DE" sz="1400" dirty="0" smtClean="0"/>
              <a:t>Vertreter </a:t>
            </a:r>
            <a:r>
              <a:rPr lang="de-DE" sz="1400" dirty="0"/>
              <a:t>der Spitzenverbände der Freien </a:t>
            </a:r>
            <a:r>
              <a:rPr lang="de-DE" sz="1400" dirty="0" smtClean="0"/>
              <a:t>Wohlfahrtspflege</a:t>
            </a:r>
          </a:p>
          <a:p>
            <a:pPr algn="ctr"/>
            <a:endParaRPr lang="de-DE" sz="1400" dirty="0"/>
          </a:p>
          <a:p>
            <a:pPr algn="ctr"/>
            <a:r>
              <a:rPr lang="de-DE" sz="1400" dirty="0" smtClean="0"/>
              <a:t>Private Anbieter</a:t>
            </a:r>
          </a:p>
          <a:p>
            <a:pPr algn="ctr"/>
            <a:endParaRPr lang="de-DE" sz="1400" dirty="0" smtClean="0"/>
          </a:p>
          <a:p>
            <a:pPr algn="ctr"/>
            <a:r>
              <a:rPr lang="de-DE" sz="1400" dirty="0" smtClean="0">
                <a:solidFill>
                  <a:srgbClr val="FF0000"/>
                </a:solidFill>
              </a:rPr>
              <a:t>(Vertreter </a:t>
            </a:r>
            <a:r>
              <a:rPr lang="de-DE" sz="1400" dirty="0">
                <a:solidFill>
                  <a:srgbClr val="FF0000"/>
                </a:solidFill>
              </a:rPr>
              <a:t>der kommunalen </a:t>
            </a:r>
            <a:r>
              <a:rPr lang="de-DE" sz="1400" dirty="0" smtClean="0">
                <a:solidFill>
                  <a:srgbClr val="FF0000"/>
                </a:solidFill>
              </a:rPr>
              <a:t>Spitzenverbände)</a:t>
            </a:r>
            <a:endParaRPr lang="de-DE" sz="1400" dirty="0">
              <a:solidFill>
                <a:srgbClr val="FF0000"/>
              </a:solidFill>
            </a:endParaRPr>
          </a:p>
          <a:p>
            <a:pPr algn="ct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a:p>
            <a:pPr marL="0" indent="0"/>
            <a:endParaRPr lang="de-DE" sz="1200" dirty="0"/>
          </a:p>
        </p:txBody>
      </p:sp>
      <p:sp>
        <p:nvSpPr>
          <p:cNvPr id="7" name="Rechteck 6"/>
          <p:cNvSpPr/>
          <p:nvPr/>
        </p:nvSpPr>
        <p:spPr bwMode="auto">
          <a:xfrm>
            <a:off x="5905277" y="1898924"/>
            <a:ext cx="2376264" cy="235623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rPr>
              <a:t>Leistungsträger</a:t>
            </a:r>
          </a:p>
          <a:p>
            <a:pPr marL="0" marR="0" indent="0" algn="ctr"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dirty="0" smtClean="0">
              <a:ln>
                <a:noFill/>
              </a:ln>
              <a:solidFill>
                <a:schemeClr val="tx1"/>
              </a:solidFill>
              <a:effectLst/>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400" dirty="0"/>
          </a:p>
          <a:p>
            <a:pPr algn="ctr"/>
            <a:r>
              <a:rPr lang="de-DE" sz="1400" dirty="0">
                <a:solidFill>
                  <a:srgbClr val="FF0000"/>
                </a:solidFill>
              </a:rPr>
              <a:t>Vertreter der kommunalen </a:t>
            </a:r>
            <a:r>
              <a:rPr lang="de-DE" sz="1400" dirty="0" smtClean="0">
                <a:solidFill>
                  <a:srgbClr val="FF0000"/>
                </a:solidFill>
              </a:rPr>
              <a:t>Spitzenverbände</a:t>
            </a:r>
          </a:p>
          <a:p>
            <a:pPr algn="ctr"/>
            <a:endParaRPr lang="de-DE" sz="1400" dirty="0"/>
          </a:p>
          <a:p>
            <a:pPr algn="ctr"/>
            <a:r>
              <a:rPr lang="de-DE" sz="1400" dirty="0"/>
              <a:t>Vertreter der Landschaftsverbände</a:t>
            </a:r>
          </a:p>
          <a:p>
            <a:pPr algn="ct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p:txBody>
      </p:sp>
      <p:sp>
        <p:nvSpPr>
          <p:cNvPr id="5" name="Rechteck 4"/>
          <p:cNvSpPr/>
          <p:nvPr/>
        </p:nvSpPr>
        <p:spPr bwMode="auto">
          <a:xfrm>
            <a:off x="2911718" y="4458342"/>
            <a:ext cx="3456384" cy="58351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600" smtClean="0"/>
              <a:t>Interessenvertretungen der Menschen mit Behinderung</a:t>
            </a:r>
          </a:p>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p:txBody>
      </p:sp>
      <p:sp>
        <p:nvSpPr>
          <p:cNvPr id="6" name="Pfeil nach links und rechts 5"/>
          <p:cNvSpPr/>
          <p:nvPr/>
        </p:nvSpPr>
        <p:spPr bwMode="auto">
          <a:xfrm>
            <a:off x="3919830" y="2569057"/>
            <a:ext cx="1440160" cy="759917"/>
          </a:xfrm>
          <a:prstGeom prst="lef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1" i="0" u="none" strike="noStrike" normalizeH="0" baseline="0" smtClean="0">
              <a:ln w="6600">
                <a:solidFill>
                  <a:schemeClr val="accent2"/>
                </a:solidFill>
                <a:prstDash val="solid"/>
              </a:ln>
              <a:solidFill>
                <a:srgbClr val="FFFFFF"/>
              </a:solidFill>
              <a:effectLst>
                <a:outerShdw dist="38100" dir="2700000" algn="tl" rotWithShape="0">
                  <a:schemeClr val="accent2"/>
                </a:outerShdw>
              </a:effectLst>
              <a:latin typeface="Arial" pitchFamily="34" charset="0"/>
              <a:ea typeface="ヒラギノ角ゴ Pro W3"/>
              <a:cs typeface="ヒラギノ角ゴ Pro W3"/>
            </a:endParaRPr>
          </a:p>
        </p:txBody>
      </p:sp>
      <p:sp>
        <p:nvSpPr>
          <p:cNvPr id="2" name="Textfeld 1"/>
          <p:cNvSpPr txBox="1"/>
          <p:nvPr/>
        </p:nvSpPr>
        <p:spPr>
          <a:xfrm>
            <a:off x="990247" y="5243983"/>
            <a:ext cx="7299325" cy="830997"/>
          </a:xfrm>
          <a:prstGeom prst="rect">
            <a:avLst/>
          </a:prstGeom>
          <a:noFill/>
        </p:spPr>
        <p:txBody>
          <a:bodyPr wrap="square" rtlCol="0">
            <a:spAutoFit/>
          </a:bodyPr>
          <a:lstStyle/>
          <a:p>
            <a:pPr marL="171450" indent="-171450">
              <a:buFont typeface="Wingdings" panose="05000000000000000000" pitchFamily="2" charset="2"/>
              <a:buChar char="Ø"/>
            </a:pPr>
            <a:r>
              <a:rPr lang="de-DE" sz="1600" dirty="0" smtClean="0"/>
              <a:t> Leistungserbringer und Leitungsträger gehören stimmberechtigt der GK an</a:t>
            </a:r>
          </a:p>
          <a:p>
            <a:pPr marL="171450" indent="-171450">
              <a:buFont typeface="Wingdings" panose="05000000000000000000" pitchFamily="2" charset="2"/>
              <a:buChar char="Ø"/>
            </a:pPr>
            <a:r>
              <a:rPr lang="de-DE" sz="1600" dirty="0" smtClean="0"/>
              <a:t> die Interessenvertretungen der Menschen mit Behinderung nehmen   </a:t>
            </a:r>
          </a:p>
          <a:p>
            <a:r>
              <a:rPr lang="de-DE" sz="1600" dirty="0"/>
              <a:t> </a:t>
            </a:r>
            <a:r>
              <a:rPr lang="de-DE" sz="1600" dirty="0" smtClean="0"/>
              <a:t>   beratend an den Sitzungen teil</a:t>
            </a:r>
            <a:endParaRPr lang="de-DE" sz="1600" dirty="0"/>
          </a:p>
        </p:txBody>
      </p:sp>
      <p:sp>
        <p:nvSpPr>
          <p:cNvPr id="3" name="Datumsplatzhalter 2"/>
          <p:cNvSpPr>
            <a:spLocks noGrp="1"/>
          </p:cNvSpPr>
          <p:nvPr>
            <p:ph type="dt" sz="half" idx="10"/>
          </p:nvPr>
        </p:nvSpPr>
        <p:spPr/>
        <p:txBody>
          <a:bodyPr/>
          <a:lstStyle/>
          <a:p>
            <a:pPr>
              <a:defRPr/>
            </a:pPr>
            <a:r>
              <a:rPr lang="de-DE" dirty="0" smtClean="0"/>
              <a:t>Sitzung des Landesjugendhilfeausschusses am 26.01.2023</a:t>
            </a:r>
            <a:endParaRPr lang="de-DE" dirty="0"/>
          </a:p>
        </p:txBody>
      </p:sp>
    </p:spTree>
    <p:extLst>
      <p:ext uri="{BB962C8B-B14F-4D97-AF65-F5344CB8AC3E}">
        <p14:creationId xmlns:p14="http://schemas.microsoft.com/office/powerpoint/2010/main" val="1793248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900112" y="1196752"/>
            <a:ext cx="7776343" cy="477838"/>
          </a:xfrm>
        </p:spPr>
        <p:txBody>
          <a:bodyPr/>
          <a:lstStyle/>
          <a:p>
            <a:pPr algn="ctr"/>
            <a:r>
              <a:rPr lang="de-DE" altLang="de-DE" sz="2000" dirty="0" smtClean="0"/>
              <a:t>2. Arbeitsgruppen der Gemeinsamen Kommission</a:t>
            </a:r>
            <a:endParaRPr lang="de-DE" altLang="de-DE" sz="2000" dirty="0"/>
          </a:p>
        </p:txBody>
      </p:sp>
      <p:sp>
        <p:nvSpPr>
          <p:cNvPr id="29699" name="Foliennummernplatzhalt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000"/>
              </a:lnSpc>
              <a:defRPr sz="1200" b="1">
                <a:solidFill>
                  <a:schemeClr val="tx1"/>
                </a:solidFill>
                <a:latin typeface="Verdana" panose="020B0604030504040204" pitchFamily="34" charset="0"/>
                <a:ea typeface="ヒラギノ角ゴ Pro W3"/>
                <a:cs typeface="ヒラギノ角ゴ Pro W3"/>
              </a:defRPr>
            </a:lvl1pPr>
            <a:lvl2pPr marL="742950" indent="-28575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2pPr>
            <a:lvl3pPr marL="11430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3pPr>
            <a:lvl4pPr marL="16002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4pPr>
            <a:lvl5pPr marL="20574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5pPr>
            <a:lvl6pPr marL="25146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6pPr>
            <a:lvl7pPr marL="29718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7pPr>
            <a:lvl8pPr marL="34290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8pPr>
            <a:lvl9pPr marL="38862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t>Folie </a:t>
            </a:r>
            <a:fld id="{6DF10D0F-790B-4828-98C5-02A8FC5A0363}" type="slidenum">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endParaRPr>
          </a:p>
        </p:txBody>
      </p:sp>
      <p:sp>
        <p:nvSpPr>
          <p:cNvPr id="2" name="Inhaltsplatzhalter 1"/>
          <p:cNvSpPr>
            <a:spLocks noGrp="1"/>
          </p:cNvSpPr>
          <p:nvPr>
            <p:ph idx="1"/>
          </p:nvPr>
        </p:nvSpPr>
        <p:spPr>
          <a:xfrm>
            <a:off x="900112" y="1674590"/>
            <a:ext cx="7288213" cy="4464496"/>
          </a:xfrm>
        </p:spPr>
        <p:txBody>
          <a:bodyPr/>
          <a:lstStyle/>
          <a:p>
            <a:pPr>
              <a:buFont typeface="Wingdings" panose="05000000000000000000" pitchFamily="2" charset="2"/>
              <a:buChar char="Ø"/>
            </a:pPr>
            <a:r>
              <a:rPr lang="de-DE" sz="1400" dirty="0" smtClean="0"/>
              <a:t>AG 1 – Allgemeines (Beispiele)</a:t>
            </a:r>
          </a:p>
          <a:p>
            <a:pPr lvl="1">
              <a:buFont typeface="Wingdings" panose="05000000000000000000" pitchFamily="2" charset="2"/>
              <a:buChar char="Ø"/>
            </a:pPr>
            <a:r>
              <a:rPr lang="de-DE" sz="1400" dirty="0" smtClean="0"/>
              <a:t>Beginn und Ende der Leistung</a:t>
            </a:r>
          </a:p>
          <a:p>
            <a:pPr lvl="1">
              <a:buFont typeface="Wingdings" panose="05000000000000000000" pitchFamily="2" charset="2"/>
              <a:buChar char="Ø"/>
            </a:pPr>
            <a:r>
              <a:rPr lang="de-DE" sz="1400" dirty="0" smtClean="0"/>
              <a:t>Muster Leistungsvereinbarungen</a:t>
            </a:r>
          </a:p>
          <a:p>
            <a:pPr lvl="1">
              <a:buFont typeface="Wingdings" panose="05000000000000000000" pitchFamily="2" charset="2"/>
              <a:buChar char="Ø"/>
            </a:pPr>
            <a:r>
              <a:rPr lang="de-DE" sz="1400" dirty="0" smtClean="0"/>
              <a:t>Besondere Vorkommnisse</a:t>
            </a:r>
          </a:p>
          <a:p>
            <a:pPr>
              <a:buFont typeface="Wingdings" panose="05000000000000000000" pitchFamily="2" charset="2"/>
              <a:buChar char="Ø"/>
            </a:pPr>
            <a:r>
              <a:rPr lang="de-DE" sz="1400" dirty="0" smtClean="0">
                <a:solidFill>
                  <a:srgbClr val="FF0000"/>
                </a:solidFill>
              </a:rPr>
              <a:t>AG 2 – Kinder und Jugendliche (</a:t>
            </a:r>
            <a:r>
              <a:rPr lang="de-DE" sz="1400" dirty="0">
                <a:solidFill>
                  <a:srgbClr val="FF0000"/>
                </a:solidFill>
              </a:rPr>
              <a:t>Beispiele)</a:t>
            </a:r>
          </a:p>
          <a:p>
            <a:pPr lvl="1">
              <a:buFont typeface="Wingdings" panose="05000000000000000000" pitchFamily="2" charset="2"/>
              <a:buChar char="Ø"/>
            </a:pPr>
            <a:r>
              <a:rPr lang="de-DE" sz="1400" dirty="0" smtClean="0">
                <a:solidFill>
                  <a:srgbClr val="FF0000"/>
                </a:solidFill>
              </a:rPr>
              <a:t>Leistungen in Kindertageseinrichtungen</a:t>
            </a:r>
          </a:p>
          <a:p>
            <a:pPr lvl="1">
              <a:buFont typeface="Wingdings" panose="05000000000000000000" pitchFamily="2" charset="2"/>
              <a:buChar char="Ø"/>
            </a:pPr>
            <a:r>
              <a:rPr lang="de-DE" sz="1400" dirty="0" smtClean="0">
                <a:solidFill>
                  <a:srgbClr val="FF0000"/>
                </a:solidFill>
              </a:rPr>
              <a:t>Leistungen in heilpädagogischen Kindertageseinrichtungen</a:t>
            </a:r>
          </a:p>
          <a:p>
            <a:pPr lvl="1">
              <a:buFont typeface="Wingdings" panose="05000000000000000000" pitchFamily="2" charset="2"/>
              <a:buChar char="Ø"/>
            </a:pPr>
            <a:r>
              <a:rPr lang="de-DE" sz="1400" dirty="0" smtClean="0">
                <a:solidFill>
                  <a:srgbClr val="FF0000"/>
                </a:solidFill>
              </a:rPr>
              <a:t>Solitäre Frühförderung</a:t>
            </a:r>
          </a:p>
          <a:p>
            <a:pPr lvl="1">
              <a:buFont typeface="Wingdings" panose="05000000000000000000" pitchFamily="2" charset="2"/>
              <a:buChar char="Ø"/>
            </a:pPr>
            <a:r>
              <a:rPr lang="de-DE" sz="1400" dirty="0" smtClean="0">
                <a:solidFill>
                  <a:srgbClr val="FF0000"/>
                </a:solidFill>
              </a:rPr>
              <a:t>Leistungen in Pflegefamilien und besonderen Wohnformen</a:t>
            </a:r>
          </a:p>
          <a:p>
            <a:pPr lvl="1">
              <a:buFont typeface="Wingdings" panose="05000000000000000000" pitchFamily="2" charset="2"/>
              <a:buChar char="Ø"/>
            </a:pPr>
            <a:r>
              <a:rPr lang="de-DE" sz="1400" dirty="0" smtClean="0">
                <a:solidFill>
                  <a:srgbClr val="FF0000"/>
                </a:solidFill>
              </a:rPr>
              <a:t>Leistungen der örtlichen Ebene</a:t>
            </a:r>
          </a:p>
          <a:p>
            <a:pPr>
              <a:buFont typeface="Wingdings" panose="05000000000000000000" pitchFamily="2" charset="2"/>
              <a:buChar char="Ø"/>
            </a:pPr>
            <a:r>
              <a:rPr lang="de-DE" sz="1400" dirty="0" smtClean="0"/>
              <a:t>AG 3 </a:t>
            </a:r>
            <a:r>
              <a:rPr lang="de-DE" sz="1400" dirty="0"/>
              <a:t>-  Arbeit (Beispiele</a:t>
            </a:r>
            <a:r>
              <a:rPr lang="de-DE" sz="1400" dirty="0" smtClean="0"/>
              <a:t>)</a:t>
            </a:r>
          </a:p>
          <a:p>
            <a:pPr lvl="1">
              <a:buFont typeface="Wingdings" panose="05000000000000000000" pitchFamily="2" charset="2"/>
              <a:buChar char="Ø"/>
            </a:pPr>
            <a:r>
              <a:rPr lang="de-DE" sz="1400" dirty="0" smtClean="0"/>
              <a:t>Anleitung und Begleitung von Menschen mit (drohender) Behinderung in der Arbeit</a:t>
            </a:r>
          </a:p>
          <a:p>
            <a:pPr lvl="1">
              <a:buFont typeface="Wingdings" panose="05000000000000000000" pitchFamily="2" charset="2"/>
              <a:buChar char="Ø"/>
            </a:pPr>
            <a:r>
              <a:rPr lang="de-DE" sz="1400" dirty="0" smtClean="0"/>
              <a:t>Werkstattbereich</a:t>
            </a:r>
          </a:p>
          <a:p>
            <a:pPr>
              <a:buFont typeface="Wingdings" panose="05000000000000000000" pitchFamily="2" charset="2"/>
              <a:buChar char="Ø"/>
            </a:pPr>
            <a:r>
              <a:rPr lang="de-DE" sz="1400" dirty="0" smtClean="0"/>
              <a:t>AG 4 – Soziale Teilhabe </a:t>
            </a:r>
            <a:r>
              <a:rPr lang="de-DE" sz="1400" dirty="0"/>
              <a:t>(Beispiele)</a:t>
            </a:r>
          </a:p>
          <a:p>
            <a:pPr lvl="1">
              <a:buFont typeface="Wingdings" panose="05000000000000000000" pitchFamily="2" charset="2"/>
              <a:buChar char="Ø"/>
            </a:pPr>
            <a:r>
              <a:rPr lang="de-DE" sz="1400" dirty="0" smtClean="0"/>
              <a:t>Assistenzen</a:t>
            </a:r>
          </a:p>
          <a:p>
            <a:pPr lvl="1">
              <a:buFont typeface="Wingdings" panose="05000000000000000000" pitchFamily="2" charset="2"/>
              <a:buChar char="Ø"/>
            </a:pPr>
            <a:r>
              <a:rPr lang="de-DE" sz="1400" dirty="0" smtClean="0"/>
              <a:t>Fachmodule</a:t>
            </a:r>
          </a:p>
          <a:p>
            <a:pPr lvl="1">
              <a:buFont typeface="Wingdings" panose="05000000000000000000" pitchFamily="2" charset="2"/>
              <a:buChar char="Ø"/>
            </a:pPr>
            <a:r>
              <a:rPr lang="de-DE" sz="1400" dirty="0" smtClean="0"/>
              <a:t>Umstellungsphase im (ambulanten) Wohnbereich</a:t>
            </a:r>
          </a:p>
          <a:p>
            <a:pPr>
              <a:buFont typeface="Wingdings" panose="05000000000000000000" pitchFamily="2" charset="2"/>
              <a:buChar char="Ø"/>
            </a:pPr>
            <a:endParaRPr lang="de-DE" dirty="0"/>
          </a:p>
        </p:txBody>
      </p:sp>
      <p:sp>
        <p:nvSpPr>
          <p:cNvPr id="3" name="Datumsplatzhalter 2"/>
          <p:cNvSpPr>
            <a:spLocks noGrp="1"/>
          </p:cNvSpPr>
          <p:nvPr>
            <p:ph type="dt" sz="half" idx="10"/>
          </p:nvPr>
        </p:nvSpPr>
        <p:spPr/>
        <p:txBody>
          <a:bodyPr/>
          <a:lstStyle/>
          <a:p>
            <a:pPr>
              <a:defRPr/>
            </a:pPr>
            <a:r>
              <a:rPr lang="de-DE" smtClean="0"/>
              <a:t>Sitzung des Landesjugendhilfeausschusses am 26.01.2023</a:t>
            </a:r>
            <a:endParaRPr lang="de-DE"/>
          </a:p>
        </p:txBody>
      </p:sp>
    </p:spTree>
    <p:extLst>
      <p:ext uri="{BB962C8B-B14F-4D97-AF65-F5344CB8AC3E}">
        <p14:creationId xmlns:p14="http://schemas.microsoft.com/office/powerpoint/2010/main" val="1306704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900112" y="1196752"/>
            <a:ext cx="7776343" cy="477838"/>
          </a:xfrm>
        </p:spPr>
        <p:txBody>
          <a:bodyPr/>
          <a:lstStyle/>
          <a:p>
            <a:pPr algn="ctr"/>
            <a:r>
              <a:rPr lang="de-DE" altLang="de-DE" sz="2000" dirty="0" smtClean="0"/>
              <a:t>Besetzung der AG 2</a:t>
            </a:r>
            <a:endParaRPr lang="de-DE" altLang="de-DE" sz="2000" dirty="0"/>
          </a:p>
        </p:txBody>
      </p:sp>
      <p:sp>
        <p:nvSpPr>
          <p:cNvPr id="29699" name="Foliennummernplatzhalt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000"/>
              </a:lnSpc>
              <a:defRPr sz="1200" b="1">
                <a:solidFill>
                  <a:schemeClr val="tx1"/>
                </a:solidFill>
                <a:latin typeface="Verdana" panose="020B0604030504040204" pitchFamily="34" charset="0"/>
                <a:ea typeface="ヒラギノ角ゴ Pro W3"/>
                <a:cs typeface="ヒラギノ角ゴ Pro W3"/>
              </a:defRPr>
            </a:lvl1pPr>
            <a:lvl2pPr marL="742950" indent="-28575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2pPr>
            <a:lvl3pPr marL="11430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3pPr>
            <a:lvl4pPr marL="16002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4pPr>
            <a:lvl5pPr marL="20574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5pPr>
            <a:lvl6pPr marL="25146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6pPr>
            <a:lvl7pPr marL="29718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7pPr>
            <a:lvl8pPr marL="34290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8pPr>
            <a:lvl9pPr marL="38862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t>Folie </a:t>
            </a:r>
            <a:fld id="{6DF10D0F-790B-4828-98C5-02A8FC5A0363}" type="slidenum">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endParaRPr>
          </a:p>
        </p:txBody>
      </p:sp>
      <p:sp>
        <p:nvSpPr>
          <p:cNvPr id="4" name="Rechteck 3"/>
          <p:cNvSpPr/>
          <p:nvPr/>
        </p:nvSpPr>
        <p:spPr bwMode="auto">
          <a:xfrm>
            <a:off x="1006475" y="2068513"/>
            <a:ext cx="2376264" cy="235623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rPr>
              <a:t>Leistungserbringer</a:t>
            </a:r>
          </a:p>
          <a:p>
            <a:pPr marL="0" marR="0" indent="0" algn="ctr"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dirty="0" smtClean="0">
              <a:ln>
                <a:noFill/>
              </a:ln>
              <a:solidFill>
                <a:schemeClr val="tx1"/>
              </a:solidFill>
              <a:effectLst/>
            </a:endParaRPr>
          </a:p>
          <a:p>
            <a:pPr algn="ctr"/>
            <a:r>
              <a:rPr lang="de-DE" sz="1400" dirty="0" smtClean="0"/>
              <a:t>Vertreter der Spitzenverbände der Freien Wohlfahrtspflege</a:t>
            </a:r>
          </a:p>
          <a:p>
            <a:pPr algn="ctr"/>
            <a:endParaRPr lang="de-DE" sz="1400" dirty="0" smtClean="0"/>
          </a:p>
          <a:p>
            <a:pPr algn="ctr"/>
            <a:r>
              <a:rPr lang="de-DE" sz="1400" dirty="0" smtClean="0"/>
              <a:t>Private Anbieter</a:t>
            </a:r>
          </a:p>
          <a:p>
            <a:pPr algn="ctr"/>
            <a:endParaRPr lang="de-DE" sz="1400" dirty="0" smtClean="0"/>
          </a:p>
          <a:p>
            <a:pPr lvl="0" algn="ctr"/>
            <a:r>
              <a:rPr lang="de-DE" sz="1400" dirty="0" smtClean="0">
                <a:solidFill>
                  <a:srgbClr val="FF0000"/>
                </a:solidFill>
              </a:rPr>
              <a:t>(Vertreter </a:t>
            </a:r>
            <a:r>
              <a:rPr lang="de-DE" sz="1400" dirty="0">
                <a:solidFill>
                  <a:srgbClr val="FF0000"/>
                </a:solidFill>
              </a:rPr>
              <a:t>der kommunalen </a:t>
            </a:r>
            <a:r>
              <a:rPr lang="de-DE" sz="1400" dirty="0" smtClean="0">
                <a:solidFill>
                  <a:srgbClr val="FF0000"/>
                </a:solidFill>
              </a:rPr>
              <a:t>Spitzenverbände)</a:t>
            </a:r>
            <a:endParaRPr lang="de-DE" sz="1400" dirty="0">
              <a:solidFill>
                <a:srgbClr val="FF0000"/>
              </a:solidFill>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p:txBody>
      </p:sp>
      <p:sp>
        <p:nvSpPr>
          <p:cNvPr id="7" name="Rechteck 6"/>
          <p:cNvSpPr/>
          <p:nvPr/>
        </p:nvSpPr>
        <p:spPr bwMode="auto">
          <a:xfrm>
            <a:off x="5918424" y="2068513"/>
            <a:ext cx="2376264" cy="2356234"/>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chemeClr val="tx1"/>
                </a:solidFill>
                <a:effectLst/>
              </a:rPr>
              <a:t>Leistungsträger</a:t>
            </a:r>
          </a:p>
          <a:p>
            <a:pPr marL="0" marR="0" indent="0" algn="ctr" defTabSz="914400" rtl="0" eaLnBrk="0" fontAlgn="base" latinLnBrk="0" hangingPunct="0">
              <a:lnSpc>
                <a:spcPct val="100000"/>
              </a:lnSpc>
              <a:spcBef>
                <a:spcPct val="0"/>
              </a:spcBef>
              <a:spcAft>
                <a:spcPct val="0"/>
              </a:spcAft>
              <a:buClrTx/>
              <a:buSzTx/>
              <a:buFontTx/>
              <a:buNone/>
              <a:tabLst/>
            </a:pPr>
            <a:endParaRPr kumimoji="0" lang="de-DE" sz="1600" b="0" i="0" u="none" strike="noStrike" cap="none" normalizeH="0" baseline="0" dirty="0" smtClean="0">
              <a:ln>
                <a:noFill/>
              </a:ln>
              <a:solidFill>
                <a:schemeClr val="tx1"/>
              </a:solidFill>
              <a:effectLst/>
            </a:endParaRPr>
          </a:p>
          <a:p>
            <a:pPr marL="0" marR="0" indent="0" algn="l" defTabSz="914400" rtl="0" eaLnBrk="0" fontAlgn="base" latinLnBrk="0" hangingPunct="0">
              <a:lnSpc>
                <a:spcPct val="100000"/>
              </a:lnSpc>
              <a:spcBef>
                <a:spcPct val="0"/>
              </a:spcBef>
              <a:spcAft>
                <a:spcPct val="0"/>
              </a:spcAft>
              <a:buClrTx/>
              <a:buSzTx/>
              <a:buFontTx/>
              <a:buNone/>
              <a:tabLst/>
            </a:pPr>
            <a:endParaRPr lang="de-DE" sz="1400" dirty="0"/>
          </a:p>
          <a:p>
            <a:pPr algn="ctr"/>
            <a:r>
              <a:rPr lang="de-DE" sz="1400" dirty="0">
                <a:solidFill>
                  <a:srgbClr val="FF0000"/>
                </a:solidFill>
              </a:rPr>
              <a:t>Vertreter der kommunalen </a:t>
            </a:r>
            <a:r>
              <a:rPr lang="de-DE" sz="1400" dirty="0" smtClean="0">
                <a:solidFill>
                  <a:srgbClr val="FF0000"/>
                </a:solidFill>
              </a:rPr>
              <a:t>Spitzenverbände</a:t>
            </a:r>
          </a:p>
          <a:p>
            <a:pPr algn="ctr"/>
            <a:endParaRPr lang="de-DE" sz="1400" dirty="0"/>
          </a:p>
          <a:p>
            <a:pPr algn="ctr"/>
            <a:r>
              <a:rPr lang="de-DE" sz="1400" dirty="0"/>
              <a:t>Vertreter der Landschaftsverbände</a:t>
            </a:r>
          </a:p>
          <a:p>
            <a:pPr algn="ctr"/>
            <a:endParaRPr lang="de-DE" sz="1400" dirty="0"/>
          </a:p>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p:txBody>
      </p:sp>
      <p:sp>
        <p:nvSpPr>
          <p:cNvPr id="5" name="Rechteck 4"/>
          <p:cNvSpPr/>
          <p:nvPr/>
        </p:nvSpPr>
        <p:spPr bwMode="auto">
          <a:xfrm>
            <a:off x="2909325" y="5013176"/>
            <a:ext cx="3456384" cy="51790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de-DE" sz="1600" dirty="0"/>
              <a:t>Vertreter der Selbsthilfe</a:t>
            </a:r>
          </a:p>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pitchFamily="34" charset="0"/>
              <a:ea typeface="ヒラギノ角ゴ Pro W3"/>
              <a:cs typeface="ヒラギノ角ゴ Pro W3"/>
            </a:endParaRPr>
          </a:p>
        </p:txBody>
      </p:sp>
      <p:sp>
        <p:nvSpPr>
          <p:cNvPr id="6" name="Pfeil nach links und rechts 5"/>
          <p:cNvSpPr/>
          <p:nvPr/>
        </p:nvSpPr>
        <p:spPr bwMode="auto">
          <a:xfrm>
            <a:off x="3923928" y="2780928"/>
            <a:ext cx="1440160" cy="759917"/>
          </a:xfrm>
          <a:prstGeom prst="leftRightArrow">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2400" b="1" i="0" u="none" strike="noStrike" normalizeH="0" baseline="0" smtClean="0">
              <a:ln w="6600">
                <a:solidFill>
                  <a:schemeClr val="accent2"/>
                </a:solidFill>
                <a:prstDash val="solid"/>
              </a:ln>
              <a:solidFill>
                <a:srgbClr val="FFFFFF"/>
              </a:solidFill>
              <a:effectLst>
                <a:outerShdw dist="38100" dir="2700000" algn="tl" rotWithShape="0">
                  <a:schemeClr val="accent2"/>
                </a:outerShdw>
              </a:effectLst>
              <a:latin typeface="Arial" pitchFamily="34" charset="0"/>
              <a:ea typeface="ヒラギノ角ゴ Pro W3"/>
              <a:cs typeface="ヒラギノ角ゴ Pro W3"/>
            </a:endParaRPr>
          </a:p>
        </p:txBody>
      </p:sp>
      <p:sp>
        <p:nvSpPr>
          <p:cNvPr id="2" name="Datumsplatzhalter 1"/>
          <p:cNvSpPr>
            <a:spLocks noGrp="1"/>
          </p:cNvSpPr>
          <p:nvPr>
            <p:ph type="dt" sz="half" idx="10"/>
          </p:nvPr>
        </p:nvSpPr>
        <p:spPr/>
        <p:txBody>
          <a:bodyPr/>
          <a:lstStyle/>
          <a:p>
            <a:pPr>
              <a:defRPr/>
            </a:pPr>
            <a:r>
              <a:rPr lang="de-DE" smtClean="0"/>
              <a:t>Sitzung des Landesjugendhilfeausschusses am 26.01.2023</a:t>
            </a:r>
            <a:endParaRPr lang="de-DE"/>
          </a:p>
        </p:txBody>
      </p:sp>
    </p:spTree>
    <p:extLst>
      <p:ext uri="{BB962C8B-B14F-4D97-AF65-F5344CB8AC3E}">
        <p14:creationId xmlns:p14="http://schemas.microsoft.com/office/powerpoint/2010/main" val="3827484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900113" y="1196752"/>
            <a:ext cx="7405688" cy="864096"/>
          </a:xfrm>
        </p:spPr>
        <p:txBody>
          <a:bodyPr/>
          <a:lstStyle/>
          <a:p>
            <a:pPr algn="ctr"/>
            <a:r>
              <a:rPr lang="de-DE" altLang="de-DE" sz="2000" dirty="0" smtClean="0"/>
              <a:t>3. Unterarbeitsgruppen der AG 2</a:t>
            </a:r>
            <a:br>
              <a:rPr lang="de-DE" altLang="de-DE" sz="2000" dirty="0" smtClean="0"/>
            </a:br>
            <a:r>
              <a:rPr lang="de-DE" altLang="de-DE" sz="2000" dirty="0" smtClean="0"/>
              <a:t>(Kinder und Jugendliche)</a:t>
            </a:r>
            <a:br>
              <a:rPr lang="de-DE" altLang="de-DE" sz="2000" dirty="0" smtClean="0"/>
            </a:br>
            <a:endParaRPr lang="de-DE" altLang="de-DE" sz="1200" dirty="0"/>
          </a:p>
        </p:txBody>
      </p:sp>
      <p:sp>
        <p:nvSpPr>
          <p:cNvPr id="29699" name="Foliennummernplatzhalt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000"/>
              </a:lnSpc>
              <a:defRPr sz="1200" b="1">
                <a:solidFill>
                  <a:schemeClr val="tx1"/>
                </a:solidFill>
                <a:latin typeface="Verdana" panose="020B0604030504040204" pitchFamily="34" charset="0"/>
                <a:ea typeface="ヒラギノ角ゴ Pro W3"/>
                <a:cs typeface="ヒラギノ角ゴ Pro W3"/>
              </a:defRPr>
            </a:lvl1pPr>
            <a:lvl2pPr marL="742950" indent="-28575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2pPr>
            <a:lvl3pPr marL="11430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3pPr>
            <a:lvl4pPr marL="16002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4pPr>
            <a:lvl5pPr marL="2057400" indent="-228600">
              <a:lnSpc>
                <a:spcPts val="2000"/>
              </a:lnSpc>
              <a:buClr>
                <a:srgbClr val="00579D"/>
              </a:buClr>
              <a:buChar char="•"/>
              <a:defRPr sz="1200">
                <a:solidFill>
                  <a:schemeClr val="tx1"/>
                </a:solidFill>
                <a:latin typeface="Verdana" panose="020B0604030504040204" pitchFamily="34" charset="0"/>
                <a:ea typeface="ヒラギノ角ゴ Pro W3"/>
                <a:cs typeface="ヒラギノ角ゴ Pro W3"/>
              </a:defRPr>
            </a:lvl5pPr>
            <a:lvl6pPr marL="25146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6pPr>
            <a:lvl7pPr marL="29718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7pPr>
            <a:lvl8pPr marL="34290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8pPr>
            <a:lvl9pPr marL="3886200" indent="-228600" eaLnBrk="0" fontAlgn="base" hangingPunct="0">
              <a:lnSpc>
                <a:spcPts val="2000"/>
              </a:lnSpc>
              <a:spcBef>
                <a:spcPct val="0"/>
              </a:spcBef>
              <a:spcAft>
                <a:spcPct val="0"/>
              </a:spcAft>
              <a:buClr>
                <a:srgbClr val="00579D"/>
              </a:buClr>
              <a:buChar char="•"/>
              <a:defRPr sz="1200">
                <a:solidFill>
                  <a:schemeClr val="tx1"/>
                </a:solidFill>
                <a:latin typeface="Verdana" panose="020B0604030504040204" pitchFamily="34" charset="0"/>
                <a:ea typeface="ヒラギノ角ゴ Pro W3"/>
                <a:cs typeface="ヒラギノ角ゴ Pro W3"/>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t>Folie </a:t>
            </a:r>
            <a:fld id="{6DF10D0F-790B-4828-98C5-02A8FC5A0363}" type="slidenum">
              <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de-DE" altLang="de-DE" sz="800" b="0" i="0" u="none" strike="noStrike" kern="1200" cap="none" spc="0" normalizeH="0" baseline="0" noProof="0" smtClean="0">
              <a:ln>
                <a:noFill/>
              </a:ln>
              <a:solidFill>
                <a:srgbClr val="000000"/>
              </a:solidFill>
              <a:effectLst/>
              <a:uLnTx/>
              <a:uFillTx/>
              <a:latin typeface="Verdana" panose="020B0604030504040204" pitchFamily="34" charset="0"/>
            </a:endParaRPr>
          </a:p>
        </p:txBody>
      </p:sp>
      <p:sp>
        <p:nvSpPr>
          <p:cNvPr id="2" name="Inhaltsplatzhalter 1"/>
          <p:cNvSpPr>
            <a:spLocks noGrp="1"/>
          </p:cNvSpPr>
          <p:nvPr>
            <p:ph idx="1"/>
          </p:nvPr>
        </p:nvSpPr>
        <p:spPr>
          <a:xfrm>
            <a:off x="900113" y="2420888"/>
            <a:ext cx="7288213" cy="3430166"/>
          </a:xfrm>
        </p:spPr>
        <p:txBody>
          <a:bodyPr/>
          <a:lstStyle/>
          <a:p>
            <a:pPr>
              <a:buFont typeface="Wingdings" panose="05000000000000000000" pitchFamily="2" charset="2"/>
              <a:buChar char="Ø"/>
            </a:pPr>
            <a:r>
              <a:rPr lang="de-DE" sz="1600" b="0" dirty="0" smtClean="0"/>
              <a:t>UAG 2.1 Leistungen in Kindertageseinrichtungen</a:t>
            </a:r>
          </a:p>
          <a:p>
            <a:pPr>
              <a:buFont typeface="Wingdings" panose="05000000000000000000" pitchFamily="2" charset="2"/>
              <a:buChar char="Ø"/>
            </a:pPr>
            <a:endParaRPr lang="de-DE" sz="1600" b="0" dirty="0" smtClean="0"/>
          </a:p>
          <a:p>
            <a:pPr>
              <a:buFont typeface="Wingdings" panose="05000000000000000000" pitchFamily="2" charset="2"/>
              <a:buChar char="Ø"/>
            </a:pPr>
            <a:r>
              <a:rPr lang="de-DE" sz="1600" b="0" dirty="0" smtClean="0"/>
              <a:t>UAG 2.2 Leistungen in heilpädagogischen Kindertageseinrichtungen</a:t>
            </a:r>
          </a:p>
          <a:p>
            <a:pPr lvl="1">
              <a:buFont typeface="Wingdings" panose="05000000000000000000" pitchFamily="2" charset="2"/>
              <a:buChar char="Ø"/>
            </a:pPr>
            <a:endParaRPr lang="de-DE" sz="1600" dirty="0" smtClean="0"/>
          </a:p>
          <a:p>
            <a:pPr>
              <a:buFont typeface="Wingdings" panose="05000000000000000000" pitchFamily="2" charset="2"/>
              <a:buChar char="Ø"/>
            </a:pPr>
            <a:r>
              <a:rPr lang="de-DE" sz="1600" b="0" dirty="0" smtClean="0"/>
              <a:t>UAG 2.3 Solitäre Frühförderung</a:t>
            </a:r>
          </a:p>
          <a:p>
            <a:pPr marL="457200" lvl="1" indent="0">
              <a:buNone/>
            </a:pPr>
            <a:endParaRPr lang="de-DE" sz="1600" dirty="0" smtClean="0"/>
          </a:p>
          <a:p>
            <a:pPr>
              <a:buFont typeface="Wingdings" panose="05000000000000000000" pitchFamily="2" charset="2"/>
              <a:buChar char="Ø"/>
            </a:pPr>
            <a:r>
              <a:rPr lang="de-DE" sz="1600" b="0" dirty="0" smtClean="0"/>
              <a:t>UAG 2.4 </a:t>
            </a:r>
            <a:r>
              <a:rPr lang="de-DE" sz="1600" b="0" dirty="0"/>
              <a:t>Leistungen in Pflegefamilien und besondere </a:t>
            </a:r>
            <a:r>
              <a:rPr lang="de-DE" sz="1600" b="0" dirty="0" smtClean="0"/>
              <a:t>Wohnformen</a:t>
            </a:r>
          </a:p>
          <a:p>
            <a:pPr>
              <a:buFont typeface="Wingdings" panose="05000000000000000000" pitchFamily="2" charset="2"/>
              <a:buChar char="Ø"/>
            </a:pPr>
            <a:endParaRPr lang="de-DE" sz="1600" b="0" dirty="0"/>
          </a:p>
          <a:p>
            <a:pPr>
              <a:buFont typeface="Wingdings" panose="05000000000000000000" pitchFamily="2" charset="2"/>
              <a:buChar char="Ø"/>
            </a:pPr>
            <a:r>
              <a:rPr lang="de-DE" sz="1600" b="0" dirty="0" smtClean="0"/>
              <a:t>UAG 2.5 </a:t>
            </a:r>
            <a:r>
              <a:rPr lang="de-DE" sz="1600" b="0" dirty="0"/>
              <a:t>Leistungen der örtlichen Ebene</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
        <p:nvSpPr>
          <p:cNvPr id="3" name="Datumsplatzhalter 2"/>
          <p:cNvSpPr>
            <a:spLocks noGrp="1"/>
          </p:cNvSpPr>
          <p:nvPr>
            <p:ph type="dt" sz="half" idx="10"/>
          </p:nvPr>
        </p:nvSpPr>
        <p:spPr/>
        <p:txBody>
          <a:bodyPr/>
          <a:lstStyle/>
          <a:p>
            <a:pPr>
              <a:defRPr/>
            </a:pPr>
            <a:r>
              <a:rPr lang="de-DE" smtClean="0"/>
              <a:t>Sitzung des Landesjugendhilfeausschusses am 26.01.2023</a:t>
            </a:r>
            <a:endParaRPr lang="de-DE"/>
          </a:p>
        </p:txBody>
      </p:sp>
    </p:spTree>
    <p:extLst>
      <p:ext uri="{BB962C8B-B14F-4D97-AF65-F5344CB8AC3E}">
        <p14:creationId xmlns:p14="http://schemas.microsoft.com/office/powerpoint/2010/main" val="1672062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smtClean="0"/>
              <a:t>UAG 2.1 – Leistungen in Kindertageseinrichtungen </a:t>
            </a:r>
            <a:r>
              <a:rPr lang="de-DE" dirty="0" smtClean="0"/>
              <a:t/>
            </a:r>
            <a:br>
              <a:rPr lang="de-DE" dirty="0" smtClean="0"/>
            </a:br>
            <a:endParaRPr lang="de-DE" dirty="0"/>
          </a:p>
        </p:txBody>
      </p:sp>
      <p:sp>
        <p:nvSpPr>
          <p:cNvPr id="3" name="Inhaltsplatzhalter 2"/>
          <p:cNvSpPr>
            <a:spLocks noGrp="1"/>
          </p:cNvSpPr>
          <p:nvPr>
            <p:ph idx="1"/>
          </p:nvPr>
        </p:nvSpPr>
        <p:spPr>
          <a:xfrm>
            <a:off x="990467" y="1772816"/>
            <a:ext cx="7288213" cy="4384823"/>
          </a:xfrm>
        </p:spPr>
        <p:txBody>
          <a:bodyPr/>
          <a:lstStyle/>
          <a:p>
            <a:pPr marL="0" lvl="0" indent="0"/>
            <a:r>
              <a:rPr lang="de-DE" sz="1600" dirty="0" smtClean="0"/>
              <a:t>Arbeitsergebnisse:</a:t>
            </a:r>
          </a:p>
          <a:p>
            <a:pPr lvl="0">
              <a:buFont typeface="Wingdings" panose="05000000000000000000" pitchFamily="2" charset="2"/>
              <a:buChar char="Ø"/>
            </a:pPr>
            <a:endParaRPr lang="de-DE" sz="1600" b="0" dirty="0"/>
          </a:p>
          <a:p>
            <a:pPr lvl="0">
              <a:buFont typeface="Wingdings" panose="05000000000000000000" pitchFamily="2" charset="2"/>
              <a:buChar char="Ø"/>
            </a:pPr>
            <a:r>
              <a:rPr lang="de-DE" sz="1600" b="0" dirty="0" smtClean="0"/>
              <a:t>Ergänzende </a:t>
            </a:r>
            <a:r>
              <a:rPr lang="de-DE" sz="1600" b="0" dirty="0"/>
              <a:t>Regelungen zur Finanzierung der individuellen heilpädagogischen Leistungen bei </a:t>
            </a:r>
            <a:r>
              <a:rPr lang="de-DE" sz="1600" b="0" dirty="0" smtClean="0"/>
              <a:t>Kita-eigenem </a:t>
            </a:r>
            <a:r>
              <a:rPr lang="de-DE" sz="1600" b="0" dirty="0"/>
              <a:t>Personal</a:t>
            </a:r>
          </a:p>
          <a:p>
            <a:r>
              <a:rPr lang="de-DE" sz="1600" b="0" dirty="0"/>
              <a:t> </a:t>
            </a:r>
          </a:p>
          <a:p>
            <a:pPr lvl="0">
              <a:buFont typeface="Wingdings" panose="05000000000000000000" pitchFamily="2" charset="2"/>
              <a:buChar char="Ø"/>
            </a:pPr>
            <a:r>
              <a:rPr lang="de-DE" sz="1600" b="0" dirty="0"/>
              <a:t>Arbeitshilfe zum Inklusionspädagogisches Konzept – auf der BTHG – Seite eingestellt</a:t>
            </a:r>
          </a:p>
          <a:p>
            <a:r>
              <a:rPr lang="de-DE" sz="1600" b="0" dirty="0"/>
              <a:t> </a:t>
            </a:r>
          </a:p>
          <a:p>
            <a:pPr lvl="0">
              <a:buFont typeface="Wingdings" panose="05000000000000000000" pitchFamily="2" charset="2"/>
              <a:buChar char="Ø"/>
            </a:pPr>
            <a:r>
              <a:rPr lang="de-DE" sz="1600" b="0" dirty="0"/>
              <a:t>Förder- und Teilhabeplanung einschließlich einer Ausfüllhilfe - – auf der BTHG – Seite </a:t>
            </a:r>
            <a:r>
              <a:rPr lang="de-DE" sz="1600" b="0" dirty="0" smtClean="0"/>
              <a:t>eingestellt</a:t>
            </a:r>
            <a:endParaRPr lang="de-DE" sz="1600" b="0" dirty="0"/>
          </a:p>
          <a:p>
            <a:r>
              <a:rPr lang="de-DE" b="0" dirty="0"/>
              <a:t> </a:t>
            </a:r>
          </a:p>
          <a:p>
            <a:pPr lvl="0">
              <a:buFont typeface="Wingdings" panose="05000000000000000000" pitchFamily="2" charset="2"/>
              <a:buChar char="Ø"/>
            </a:pPr>
            <a:r>
              <a:rPr lang="de-DE" sz="1600" b="0" dirty="0"/>
              <a:t>Empfehlungsvereinbarung 2021/2022 über ein pauschales Vergütungsverfahren in NRW für Leistungen der Eingliederungshilfe im Bereich der heilpädagogischen Leistungen in </a:t>
            </a:r>
            <a:r>
              <a:rPr lang="de-DE" sz="1600" b="0" dirty="0" smtClean="0"/>
              <a:t>Tageseinrichtungen </a:t>
            </a:r>
            <a:r>
              <a:rPr lang="de-DE" sz="1600" b="0" dirty="0"/>
              <a:t>für Kinder nach dem SGB IX ­ – auf der BTHG – Seite eingestellt</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8</a:t>
            </a:fld>
            <a:endParaRPr lang="de-DE" altLang="de-DE">
              <a:cs typeface="ヒラギノ角ゴ Pro W3"/>
            </a:endParaRPr>
          </a:p>
        </p:txBody>
      </p:sp>
    </p:spTree>
    <p:extLst>
      <p:ext uri="{BB962C8B-B14F-4D97-AF65-F5344CB8AC3E}">
        <p14:creationId xmlns:p14="http://schemas.microsoft.com/office/powerpoint/2010/main" val="403111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1600" dirty="0" smtClean="0"/>
              <a:t>UAG 2.1 – Leistungen in Kindertageseinrichtungen</a:t>
            </a:r>
            <a:r>
              <a:rPr lang="de-DE" dirty="0" smtClean="0"/>
              <a:t/>
            </a:r>
            <a:br>
              <a:rPr lang="de-DE" dirty="0" smtClean="0"/>
            </a:br>
            <a:endParaRPr lang="de-DE" dirty="0"/>
          </a:p>
        </p:txBody>
      </p:sp>
      <p:sp>
        <p:nvSpPr>
          <p:cNvPr id="3" name="Inhaltsplatzhalter 2"/>
          <p:cNvSpPr>
            <a:spLocks noGrp="1"/>
          </p:cNvSpPr>
          <p:nvPr>
            <p:ph idx="1"/>
          </p:nvPr>
        </p:nvSpPr>
        <p:spPr>
          <a:xfrm>
            <a:off x="755576" y="1772816"/>
            <a:ext cx="7288213" cy="4384823"/>
          </a:xfrm>
        </p:spPr>
        <p:txBody>
          <a:bodyPr/>
          <a:lstStyle/>
          <a:p>
            <a:pPr marL="0" lvl="0" indent="0"/>
            <a:r>
              <a:rPr lang="de-DE" sz="1600" dirty="0"/>
              <a:t>Arbeitsergebnisse:</a:t>
            </a:r>
          </a:p>
          <a:p>
            <a:r>
              <a:rPr lang="de-DE" b="0" dirty="0"/>
              <a:t> </a:t>
            </a:r>
          </a:p>
          <a:p>
            <a:pPr lvl="0">
              <a:buFont typeface="Wingdings" panose="05000000000000000000" pitchFamily="2" charset="2"/>
              <a:buChar char="Ø"/>
            </a:pPr>
            <a:r>
              <a:rPr lang="de-DE" sz="1600" b="0" dirty="0"/>
              <a:t>Abrechnungsvereinbarung zur Leistungspauschale Basisleistung I – auf der BTHG-Seite </a:t>
            </a:r>
            <a:r>
              <a:rPr lang="de-DE" sz="1600" b="0" dirty="0" smtClean="0"/>
              <a:t>eingestellt</a:t>
            </a:r>
            <a:endParaRPr lang="de-DE" sz="1600" b="0" dirty="0"/>
          </a:p>
          <a:p>
            <a:r>
              <a:rPr lang="de-DE" sz="1600" b="0" dirty="0"/>
              <a:t> </a:t>
            </a:r>
          </a:p>
          <a:p>
            <a:pPr lvl="0">
              <a:buFont typeface="Wingdings" panose="05000000000000000000" pitchFamily="2" charset="2"/>
              <a:buChar char="Ø"/>
            </a:pPr>
            <a:r>
              <a:rPr lang="de-DE" sz="1600" b="0" dirty="0"/>
              <a:t>Standardisierte Leistungsdokumentation für die Basisleistung I einschließlich einer </a:t>
            </a:r>
            <a:r>
              <a:rPr lang="de-DE" sz="1600" b="0" dirty="0" smtClean="0"/>
              <a:t>Ausfüllhilfe</a:t>
            </a:r>
            <a:r>
              <a:rPr lang="de-DE" sz="1600" b="0" dirty="0"/>
              <a:t>– </a:t>
            </a:r>
            <a:r>
              <a:rPr lang="de-DE" sz="1600" b="0" dirty="0" smtClean="0"/>
              <a:t>auf </a:t>
            </a:r>
            <a:r>
              <a:rPr lang="de-DE" sz="1600" b="0" dirty="0"/>
              <a:t>der BTHG-Seite eingestellt</a:t>
            </a:r>
          </a:p>
          <a:p>
            <a:pPr>
              <a:buFont typeface="Wingdings" panose="05000000000000000000" pitchFamily="2" charset="2"/>
              <a:buChar char="Ø"/>
            </a:pPr>
            <a:endParaRPr lang="de-DE" dirty="0"/>
          </a:p>
          <a:p>
            <a:pPr>
              <a:buFont typeface="Wingdings" panose="05000000000000000000" pitchFamily="2" charset="2"/>
              <a:buChar char="Ø"/>
            </a:pPr>
            <a:endParaRPr lang="de-DE" dirty="0"/>
          </a:p>
        </p:txBody>
      </p:sp>
      <p:sp>
        <p:nvSpPr>
          <p:cNvPr id="4" name="Datumsplatzhalter 3"/>
          <p:cNvSpPr>
            <a:spLocks noGrp="1"/>
          </p:cNvSpPr>
          <p:nvPr>
            <p:ph type="dt" sz="half" idx="10"/>
          </p:nvPr>
        </p:nvSpPr>
        <p:spPr/>
        <p:txBody>
          <a:bodyPr/>
          <a:lstStyle/>
          <a:p>
            <a:pPr>
              <a:defRPr/>
            </a:pPr>
            <a:r>
              <a:rPr lang="de-DE" smtClean="0"/>
              <a:t>Sitzung des Landesjugendhilfeausschusses am 26.01.2023</a:t>
            </a:r>
            <a:endParaRPr lang="de-DE"/>
          </a:p>
        </p:txBody>
      </p:sp>
      <p:sp>
        <p:nvSpPr>
          <p:cNvPr id="5" name="Foliennummernplatzhalter 4"/>
          <p:cNvSpPr>
            <a:spLocks noGrp="1"/>
          </p:cNvSpPr>
          <p:nvPr>
            <p:ph type="sldNum" sz="quarter" idx="11"/>
          </p:nvPr>
        </p:nvSpPr>
        <p:spPr/>
        <p:txBody>
          <a:bodyPr/>
          <a:lstStyle/>
          <a:p>
            <a:pPr>
              <a:defRPr/>
            </a:pPr>
            <a:r>
              <a:rPr lang="de-DE" altLang="de-DE" smtClean="0"/>
              <a:t>Folie </a:t>
            </a:r>
            <a:fld id="{0C87C8B5-8579-433C-9BF8-7834F1058219}" type="slidenum">
              <a:rPr lang="de-DE" altLang="de-DE" smtClean="0"/>
              <a:pPr>
                <a:defRPr/>
              </a:pPr>
              <a:t>9</a:t>
            </a:fld>
            <a:endParaRPr lang="de-DE" altLang="de-DE">
              <a:cs typeface="ヒラギノ角ゴ Pro W3"/>
            </a:endParaRPr>
          </a:p>
        </p:txBody>
      </p:sp>
    </p:spTree>
    <p:extLst>
      <p:ext uri="{BB962C8B-B14F-4D97-AF65-F5344CB8AC3E}">
        <p14:creationId xmlns:p14="http://schemas.microsoft.com/office/powerpoint/2010/main" val="3376291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Larissa-Design">
  <a:themeElements>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Design">
      <a:majorFont>
        <a:latin typeface="Verdana"/>
        <a:ea typeface="ヒラギノ角ゴ Pro W3"/>
        <a:cs typeface="ヒラギノ角ゴ Pro W3"/>
      </a:majorFont>
      <a:minorFont>
        <a:latin typeface="Verdana"/>
        <a:ea typeface="ヒラギノ角ゴ Pro W3"/>
        <a:cs typeface="ヒラギノ角ゴ Pro W3"/>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pitchFamily="34" charset="0"/>
            <a:ea typeface="ヒラギノ角ゴ Pro W3"/>
            <a:cs typeface="ヒラギノ角ゴ Pro W3"/>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pitchFamily="34" charset="0"/>
            <a:ea typeface="ヒラギノ角ゴ Pro W3"/>
            <a:cs typeface="ヒラギノ角ゴ Pro W3"/>
          </a:defRPr>
        </a:defPPr>
      </a:lstStyle>
    </a:lnDef>
  </a:objectDefaults>
  <a:extraClrSchemeLst>
    <a:extraClrScheme>
      <a:clrScheme name="Larissa-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issa-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issa-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issa-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issa-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issa-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issa-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issa-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issa-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1283</Words>
  <Application>Microsoft Office PowerPoint</Application>
  <PresentationFormat>Bildschirmpräsentation (4:3)</PresentationFormat>
  <Paragraphs>262</Paragraphs>
  <Slides>21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21</vt:i4>
      </vt:variant>
    </vt:vector>
  </HeadingPairs>
  <TitlesOfParts>
    <vt:vector size="26" baseType="lpstr">
      <vt:lpstr>Arial</vt:lpstr>
      <vt:lpstr>Verdana</vt:lpstr>
      <vt:lpstr>Wingdings</vt:lpstr>
      <vt:lpstr>ヒラギノ角ゴ Pro W3</vt:lpstr>
      <vt:lpstr>Larissa-Design</vt:lpstr>
      <vt:lpstr>PowerPoint-Präsentation</vt:lpstr>
      <vt:lpstr>PowerPoint-Präsentation</vt:lpstr>
      <vt:lpstr>Aufbau der Gemeinsamen Kommission</vt:lpstr>
      <vt:lpstr>Besetzung der Gemeinsamen Kommission</vt:lpstr>
      <vt:lpstr>2. Arbeitsgruppen der Gemeinsamen Kommission</vt:lpstr>
      <vt:lpstr>Besetzung der AG 2</vt:lpstr>
      <vt:lpstr>3. Unterarbeitsgruppen der AG 2 (Kinder und Jugendliche) </vt:lpstr>
      <vt:lpstr>UAG 2.1 – Leistungen in Kindertageseinrichtungen  </vt:lpstr>
      <vt:lpstr>UAG 2.1 – Leistungen in Kindertageseinrichtungen </vt:lpstr>
      <vt:lpstr>UAG 2.2 – Leistungen in heilpädagogischen Kindertages-einrichtungen – Basisleistung II</vt:lpstr>
      <vt:lpstr>UAG 2.2 – Leistungen in heilpädagogischen Kindertages-einrichtungen – Basisleistung II</vt:lpstr>
      <vt:lpstr>UAG 2.2 – Leistungen in heilpädagogischen Kindertages-einrichtungen – Basisleistung II</vt:lpstr>
      <vt:lpstr>UAG 2.2 – Leistungen in heilpädagogischen Kindertages-einrichtungen – Basisleistung II</vt:lpstr>
      <vt:lpstr>UAG 2.2 – Leistungen in heilpädagogischen Kindertages-einrichtungen – Basisleistung II</vt:lpstr>
      <vt:lpstr>UAG 2.2 – Leistungen in heilpädagogischen Kindertages-einrichtungen – Basisleistung II</vt:lpstr>
      <vt:lpstr>UAG 2.2 – Leistungen in heilpädagogischen Kindertages-einrichtungen – Basisleistung II</vt:lpstr>
      <vt:lpstr>UAG 2.2 – Leistungen in heilpädagogischen Kindertages-einrichtungen – Basisleistung II</vt:lpstr>
      <vt:lpstr>UAG 2.3 – Frühförderung </vt:lpstr>
      <vt:lpstr>UAG 2.3 – Frühförderung </vt:lpstr>
      <vt:lpstr>UAG 2.4 Leistungen in Pflegefamilien und besonderen Wohnformen </vt:lpstr>
      <vt:lpstr>PowerPoint-Präsentation</vt:lpstr>
    </vt:vector>
  </TitlesOfParts>
  <Company>Peter Bosbach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Adlauda Peretosius (Verdana Bold 20 Pt)</dc:title>
  <dc:creator>Peter Bosbach</dc:creator>
  <cp:lastModifiedBy>Walendy, Dieter</cp:lastModifiedBy>
  <cp:revision>597</cp:revision>
  <cp:lastPrinted>2022-03-21T14:41:52Z</cp:lastPrinted>
  <dcterms:created xsi:type="dcterms:W3CDTF">2009-03-30T07:20:36Z</dcterms:created>
  <dcterms:modified xsi:type="dcterms:W3CDTF">2023-01-30T06:37:24Z</dcterms:modified>
</cp:coreProperties>
</file>